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4257" r:id="rId1"/>
  </p:sldMasterIdLst>
  <p:notesMasterIdLst>
    <p:notesMasterId r:id="rId48"/>
  </p:notesMasterIdLst>
  <p:handoutMasterIdLst>
    <p:handoutMasterId r:id="rId49"/>
  </p:handoutMasterIdLst>
  <p:sldIdLst>
    <p:sldId id="382" r:id="rId2"/>
    <p:sldId id="313" r:id="rId3"/>
    <p:sldId id="373" r:id="rId4"/>
    <p:sldId id="372" r:id="rId5"/>
    <p:sldId id="314" r:id="rId6"/>
    <p:sldId id="259" r:id="rId7"/>
    <p:sldId id="260" r:id="rId8"/>
    <p:sldId id="261" r:id="rId9"/>
    <p:sldId id="262" r:id="rId10"/>
    <p:sldId id="315" r:id="rId11"/>
    <p:sldId id="286" r:id="rId12"/>
    <p:sldId id="287" r:id="rId13"/>
    <p:sldId id="263" r:id="rId14"/>
    <p:sldId id="283" r:id="rId15"/>
    <p:sldId id="264" r:id="rId16"/>
    <p:sldId id="265" r:id="rId17"/>
    <p:sldId id="297" r:id="rId18"/>
    <p:sldId id="302" r:id="rId19"/>
    <p:sldId id="303" r:id="rId20"/>
    <p:sldId id="269" r:id="rId21"/>
    <p:sldId id="270" r:id="rId22"/>
    <p:sldId id="271" r:id="rId23"/>
    <p:sldId id="272" r:id="rId24"/>
    <p:sldId id="273" r:id="rId25"/>
    <p:sldId id="308" r:id="rId26"/>
    <p:sldId id="274" r:id="rId27"/>
    <p:sldId id="275" r:id="rId28"/>
    <p:sldId id="276" r:id="rId29"/>
    <p:sldId id="277" r:id="rId30"/>
    <p:sldId id="304" r:id="rId31"/>
    <p:sldId id="279" r:id="rId32"/>
    <p:sldId id="280" r:id="rId33"/>
    <p:sldId id="281" r:id="rId34"/>
    <p:sldId id="282" r:id="rId35"/>
    <p:sldId id="284" r:id="rId36"/>
    <p:sldId id="285" r:id="rId37"/>
    <p:sldId id="288" r:id="rId38"/>
    <p:sldId id="306" r:id="rId39"/>
    <p:sldId id="305" r:id="rId40"/>
    <p:sldId id="289" r:id="rId41"/>
    <p:sldId id="290" r:id="rId42"/>
    <p:sldId id="291" r:id="rId43"/>
    <p:sldId id="292" r:id="rId44"/>
    <p:sldId id="293" r:id="rId45"/>
    <p:sldId id="294" r:id="rId46"/>
    <p:sldId id="307" r:id="rId47"/>
  </p:sldIdLst>
  <p:sldSz cx="9144000" cy="5715000" type="screen16x10"/>
  <p:notesSz cx="7315200" cy="96012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80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clrMru>
    <a:srgbClr val="990000"/>
    <a:srgbClr val="9A8037"/>
    <a:srgbClr val="333399"/>
    <a:srgbClr val="000066"/>
    <a:srgbClr val="FF8000"/>
    <a:srgbClr val="000099"/>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1C8AA2-5D51-8A45-B7B1-25AD9B5E1465}" v="14" dt="2025-01-14T17:32:42.0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866"/>
    <p:restoredTop sz="93547"/>
  </p:normalViewPr>
  <p:slideViewPr>
    <p:cSldViewPr snapToGrid="0">
      <p:cViewPr varScale="1">
        <p:scale>
          <a:sx n="168" d="100"/>
          <a:sy n="168" d="100"/>
        </p:scale>
        <p:origin x="208" y="704"/>
      </p:cViewPr>
      <p:guideLst>
        <p:guide orient="horz" pos="180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p:cViewPr>
        <p:scale>
          <a:sx n="100" d="100"/>
          <a:sy n="100" d="100"/>
        </p:scale>
        <p:origin x="-816" y="1254"/>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veless, Daniel" userId="6c8649f3-f880-411c-bced-fbb331f61b80" providerId="ADAL" clId="{2DACE945-969F-CD46-8B92-076FD8614B51}"/>
    <pc:docChg chg="custSel modSld">
      <pc:chgData name="Loveless, Daniel" userId="6c8649f3-f880-411c-bced-fbb331f61b80" providerId="ADAL" clId="{2DACE945-969F-CD46-8B92-076FD8614B51}" dt="2025-01-03T17:52:26.137" v="2" actId="478"/>
      <pc:docMkLst>
        <pc:docMk/>
      </pc:docMkLst>
      <pc:sldChg chg="delSp modSp mod">
        <pc:chgData name="Loveless, Daniel" userId="6c8649f3-f880-411c-bced-fbb331f61b80" providerId="ADAL" clId="{2DACE945-969F-CD46-8B92-076FD8614B51}" dt="2025-01-03T17:52:26.137" v="2" actId="478"/>
        <pc:sldMkLst>
          <pc:docMk/>
          <pc:sldMk cId="1013962782" sldId="382"/>
        </pc:sldMkLst>
      </pc:sldChg>
    </pc:docChg>
  </pc:docChgLst>
  <pc:docChgLst>
    <pc:chgData name="Loveless, Daniel" userId="6c8649f3-f880-411c-bced-fbb331f61b80" providerId="ADAL" clId="{17D37041-476C-C14D-A69A-444E7B381C5E}"/>
    <pc:docChg chg="undo custSel addSld delSld modSld delMainMaster modMainMaster">
      <pc:chgData name="Loveless, Daniel" userId="6c8649f3-f880-411c-bced-fbb331f61b80" providerId="ADAL" clId="{17D37041-476C-C14D-A69A-444E7B381C5E}" dt="2024-01-11T17:03:03.727" v="1426" actId="20577"/>
      <pc:docMkLst>
        <pc:docMk/>
      </pc:docMkLst>
      <pc:sldChg chg="modSp add del mod chgLayout">
        <pc:chgData name="Loveless, Daniel" userId="6c8649f3-f880-411c-bced-fbb331f61b80" providerId="ADAL" clId="{17D37041-476C-C14D-A69A-444E7B381C5E}" dt="2024-01-09T16:54:28.805" v="305" actId="700"/>
        <pc:sldMkLst>
          <pc:docMk/>
          <pc:sldMk cId="2311426148" sldId="259"/>
        </pc:sldMkLst>
      </pc:sldChg>
      <pc:sldChg chg="modSp add del mod chgLayout">
        <pc:chgData name="Loveless, Daniel" userId="6c8649f3-f880-411c-bced-fbb331f61b80" providerId="ADAL" clId="{17D37041-476C-C14D-A69A-444E7B381C5E}" dt="2024-01-09T16:54:28.805" v="305" actId="700"/>
        <pc:sldMkLst>
          <pc:docMk/>
          <pc:sldMk cId="1422118665" sldId="260"/>
        </pc:sldMkLst>
      </pc:sldChg>
      <pc:sldChg chg="modSp add del mod chgLayout">
        <pc:chgData name="Loveless, Daniel" userId="6c8649f3-f880-411c-bced-fbb331f61b80" providerId="ADAL" clId="{17D37041-476C-C14D-A69A-444E7B381C5E}" dt="2024-01-09T16:54:28.805" v="305" actId="700"/>
        <pc:sldMkLst>
          <pc:docMk/>
          <pc:sldMk cId="2154624086" sldId="261"/>
        </pc:sldMkLst>
      </pc:sldChg>
      <pc:sldChg chg="modSp add del mod chgLayout">
        <pc:chgData name="Loveless, Daniel" userId="6c8649f3-f880-411c-bced-fbb331f61b80" providerId="ADAL" clId="{17D37041-476C-C14D-A69A-444E7B381C5E}" dt="2024-01-09T16:54:28.805" v="305" actId="700"/>
        <pc:sldMkLst>
          <pc:docMk/>
          <pc:sldMk cId="2980961600" sldId="262"/>
        </pc:sldMkLst>
      </pc:sldChg>
      <pc:sldChg chg="modSp add del mod chgLayout">
        <pc:chgData name="Loveless, Daniel" userId="6c8649f3-f880-411c-bced-fbb331f61b80" providerId="ADAL" clId="{17D37041-476C-C14D-A69A-444E7B381C5E}" dt="2024-01-09T16:54:28.805" v="305" actId="700"/>
        <pc:sldMkLst>
          <pc:docMk/>
          <pc:sldMk cId="687792374" sldId="263"/>
        </pc:sldMkLst>
      </pc:sldChg>
      <pc:sldChg chg="modSp add del mod chgLayout">
        <pc:chgData name="Loveless, Daniel" userId="6c8649f3-f880-411c-bced-fbb331f61b80" providerId="ADAL" clId="{17D37041-476C-C14D-A69A-444E7B381C5E}" dt="2024-01-09T16:54:28.805" v="305" actId="700"/>
        <pc:sldMkLst>
          <pc:docMk/>
          <pc:sldMk cId="525720994" sldId="264"/>
        </pc:sldMkLst>
      </pc:sldChg>
      <pc:sldChg chg="addSp modSp add del mod chgLayout">
        <pc:chgData name="Loveless, Daniel" userId="6c8649f3-f880-411c-bced-fbb331f61b80" providerId="ADAL" clId="{17D37041-476C-C14D-A69A-444E7B381C5E}" dt="2024-01-09T17:07:11.010" v="1211" actId="1037"/>
        <pc:sldMkLst>
          <pc:docMk/>
          <pc:sldMk cId="2434924689" sldId="265"/>
        </pc:sldMkLst>
      </pc:sldChg>
      <pc:sldChg chg="modSp add del mod chgLayout">
        <pc:chgData name="Loveless, Daniel" userId="6c8649f3-f880-411c-bced-fbb331f61b80" providerId="ADAL" clId="{17D37041-476C-C14D-A69A-444E7B381C5E}" dt="2024-01-09T16:54:28.805" v="305" actId="700"/>
        <pc:sldMkLst>
          <pc:docMk/>
          <pc:sldMk cId="4218136350" sldId="269"/>
        </pc:sldMkLst>
      </pc:sldChg>
      <pc:sldChg chg="modSp add del mod chgLayout">
        <pc:chgData name="Loveless, Daniel" userId="6c8649f3-f880-411c-bced-fbb331f61b80" providerId="ADAL" clId="{17D37041-476C-C14D-A69A-444E7B381C5E}" dt="2024-01-09T16:54:28.805" v="305" actId="700"/>
        <pc:sldMkLst>
          <pc:docMk/>
          <pc:sldMk cId="1053363980" sldId="270"/>
        </pc:sldMkLst>
      </pc:sldChg>
      <pc:sldChg chg="modSp add del mod chgLayout">
        <pc:chgData name="Loveless, Daniel" userId="6c8649f3-f880-411c-bced-fbb331f61b80" providerId="ADAL" clId="{17D37041-476C-C14D-A69A-444E7B381C5E}" dt="2024-01-09T16:54:28.805" v="305" actId="700"/>
        <pc:sldMkLst>
          <pc:docMk/>
          <pc:sldMk cId="2315564622" sldId="271"/>
        </pc:sldMkLst>
      </pc:sldChg>
      <pc:sldChg chg="modSp add del mod chgLayout">
        <pc:chgData name="Loveless, Daniel" userId="6c8649f3-f880-411c-bced-fbb331f61b80" providerId="ADAL" clId="{17D37041-476C-C14D-A69A-444E7B381C5E}" dt="2024-01-09T16:54:28.805" v="305" actId="700"/>
        <pc:sldMkLst>
          <pc:docMk/>
          <pc:sldMk cId="3463693225" sldId="272"/>
        </pc:sldMkLst>
      </pc:sldChg>
      <pc:sldChg chg="modSp add del mod chgLayout">
        <pc:chgData name="Loveless, Daniel" userId="6c8649f3-f880-411c-bced-fbb331f61b80" providerId="ADAL" clId="{17D37041-476C-C14D-A69A-444E7B381C5E}" dt="2024-01-09T16:54:28.805" v="305" actId="700"/>
        <pc:sldMkLst>
          <pc:docMk/>
          <pc:sldMk cId="1300899901" sldId="273"/>
        </pc:sldMkLst>
      </pc:sldChg>
      <pc:sldChg chg="modSp add del mod chgLayout">
        <pc:chgData name="Loveless, Daniel" userId="6c8649f3-f880-411c-bced-fbb331f61b80" providerId="ADAL" clId="{17D37041-476C-C14D-A69A-444E7B381C5E}" dt="2024-01-09T16:54:28.805" v="305" actId="700"/>
        <pc:sldMkLst>
          <pc:docMk/>
          <pc:sldMk cId="1706133970" sldId="274"/>
        </pc:sldMkLst>
      </pc:sldChg>
      <pc:sldChg chg="modSp add del mod chgLayout">
        <pc:chgData name="Loveless, Daniel" userId="6c8649f3-f880-411c-bced-fbb331f61b80" providerId="ADAL" clId="{17D37041-476C-C14D-A69A-444E7B381C5E}" dt="2024-01-09T16:54:28.805" v="305" actId="700"/>
        <pc:sldMkLst>
          <pc:docMk/>
          <pc:sldMk cId="1094324057" sldId="275"/>
        </pc:sldMkLst>
      </pc:sldChg>
      <pc:sldChg chg="modSp add del mod chgLayout">
        <pc:chgData name="Loveless, Daniel" userId="6c8649f3-f880-411c-bced-fbb331f61b80" providerId="ADAL" clId="{17D37041-476C-C14D-A69A-444E7B381C5E}" dt="2024-01-09T16:54:28.805" v="305" actId="700"/>
        <pc:sldMkLst>
          <pc:docMk/>
          <pc:sldMk cId="826282952" sldId="276"/>
        </pc:sldMkLst>
      </pc:sldChg>
      <pc:sldChg chg="modSp add del mod chgLayout">
        <pc:chgData name="Loveless, Daniel" userId="6c8649f3-f880-411c-bced-fbb331f61b80" providerId="ADAL" clId="{17D37041-476C-C14D-A69A-444E7B381C5E}" dt="2024-01-09T16:54:28.805" v="305" actId="700"/>
        <pc:sldMkLst>
          <pc:docMk/>
          <pc:sldMk cId="3087454536" sldId="277"/>
        </pc:sldMkLst>
      </pc:sldChg>
      <pc:sldChg chg="modSp add del mod chgLayout">
        <pc:chgData name="Loveless, Daniel" userId="6c8649f3-f880-411c-bced-fbb331f61b80" providerId="ADAL" clId="{17D37041-476C-C14D-A69A-444E7B381C5E}" dt="2024-01-09T16:54:28.805" v="305" actId="700"/>
        <pc:sldMkLst>
          <pc:docMk/>
          <pc:sldMk cId="3424718401" sldId="279"/>
        </pc:sldMkLst>
      </pc:sldChg>
      <pc:sldChg chg="modSp add del mod chgLayout">
        <pc:chgData name="Loveless, Daniel" userId="6c8649f3-f880-411c-bced-fbb331f61b80" providerId="ADAL" clId="{17D37041-476C-C14D-A69A-444E7B381C5E}" dt="2024-01-09T16:54:28.805" v="305" actId="700"/>
        <pc:sldMkLst>
          <pc:docMk/>
          <pc:sldMk cId="2415292111" sldId="280"/>
        </pc:sldMkLst>
      </pc:sldChg>
      <pc:sldChg chg="modSp add del mod chgLayout">
        <pc:chgData name="Loveless, Daniel" userId="6c8649f3-f880-411c-bced-fbb331f61b80" providerId="ADAL" clId="{17D37041-476C-C14D-A69A-444E7B381C5E}" dt="2024-01-09T16:54:28.805" v="305" actId="700"/>
        <pc:sldMkLst>
          <pc:docMk/>
          <pc:sldMk cId="3610926670" sldId="281"/>
        </pc:sldMkLst>
      </pc:sldChg>
      <pc:sldChg chg="modSp add del mod chgLayout">
        <pc:chgData name="Loveless, Daniel" userId="6c8649f3-f880-411c-bced-fbb331f61b80" providerId="ADAL" clId="{17D37041-476C-C14D-A69A-444E7B381C5E}" dt="2024-01-09T16:54:28.805" v="305" actId="700"/>
        <pc:sldMkLst>
          <pc:docMk/>
          <pc:sldMk cId="873469084" sldId="282"/>
        </pc:sldMkLst>
      </pc:sldChg>
      <pc:sldChg chg="modSp add del mod chgLayout">
        <pc:chgData name="Loveless, Daniel" userId="6c8649f3-f880-411c-bced-fbb331f61b80" providerId="ADAL" clId="{17D37041-476C-C14D-A69A-444E7B381C5E}" dt="2024-01-09T16:54:28.805" v="305" actId="700"/>
        <pc:sldMkLst>
          <pc:docMk/>
          <pc:sldMk cId="2190183579" sldId="283"/>
        </pc:sldMkLst>
      </pc:sldChg>
      <pc:sldChg chg="modSp add del mod chgLayout">
        <pc:chgData name="Loveless, Daniel" userId="6c8649f3-f880-411c-bced-fbb331f61b80" providerId="ADAL" clId="{17D37041-476C-C14D-A69A-444E7B381C5E}" dt="2024-01-09T16:54:28.805" v="305" actId="700"/>
        <pc:sldMkLst>
          <pc:docMk/>
          <pc:sldMk cId="3523301631" sldId="284"/>
        </pc:sldMkLst>
      </pc:sldChg>
      <pc:sldChg chg="modSp add del mod chgLayout">
        <pc:chgData name="Loveless, Daniel" userId="6c8649f3-f880-411c-bced-fbb331f61b80" providerId="ADAL" clId="{17D37041-476C-C14D-A69A-444E7B381C5E}" dt="2024-01-09T16:54:28.805" v="305" actId="700"/>
        <pc:sldMkLst>
          <pc:docMk/>
          <pc:sldMk cId="2220821543" sldId="285"/>
        </pc:sldMkLst>
      </pc:sldChg>
      <pc:sldChg chg="modSp add del mod chgLayout">
        <pc:chgData name="Loveless, Daniel" userId="6c8649f3-f880-411c-bced-fbb331f61b80" providerId="ADAL" clId="{17D37041-476C-C14D-A69A-444E7B381C5E}" dt="2024-01-09T16:54:28.805" v="305" actId="700"/>
        <pc:sldMkLst>
          <pc:docMk/>
          <pc:sldMk cId="538159986" sldId="286"/>
        </pc:sldMkLst>
      </pc:sldChg>
      <pc:sldChg chg="modSp add del mod chgLayout">
        <pc:chgData name="Loveless, Daniel" userId="6c8649f3-f880-411c-bced-fbb331f61b80" providerId="ADAL" clId="{17D37041-476C-C14D-A69A-444E7B381C5E}" dt="2024-01-09T16:54:28.805" v="305" actId="700"/>
        <pc:sldMkLst>
          <pc:docMk/>
          <pc:sldMk cId="2486804961" sldId="287"/>
        </pc:sldMkLst>
      </pc:sldChg>
      <pc:sldChg chg="modSp add del mod chgLayout">
        <pc:chgData name="Loveless, Daniel" userId="6c8649f3-f880-411c-bced-fbb331f61b80" providerId="ADAL" clId="{17D37041-476C-C14D-A69A-444E7B381C5E}" dt="2024-01-09T16:54:28.805" v="305" actId="700"/>
        <pc:sldMkLst>
          <pc:docMk/>
          <pc:sldMk cId="774959994" sldId="288"/>
        </pc:sldMkLst>
      </pc:sldChg>
      <pc:sldChg chg="modSp add del mod chgLayout">
        <pc:chgData name="Loveless, Daniel" userId="6c8649f3-f880-411c-bced-fbb331f61b80" providerId="ADAL" clId="{17D37041-476C-C14D-A69A-444E7B381C5E}" dt="2024-01-09T16:54:28.805" v="305" actId="700"/>
        <pc:sldMkLst>
          <pc:docMk/>
          <pc:sldMk cId="1270475478" sldId="289"/>
        </pc:sldMkLst>
      </pc:sldChg>
      <pc:sldChg chg="modSp add del mod chgLayout">
        <pc:chgData name="Loveless, Daniel" userId="6c8649f3-f880-411c-bced-fbb331f61b80" providerId="ADAL" clId="{17D37041-476C-C14D-A69A-444E7B381C5E}" dt="2024-01-09T16:54:28.805" v="305" actId="700"/>
        <pc:sldMkLst>
          <pc:docMk/>
          <pc:sldMk cId="2836137108" sldId="290"/>
        </pc:sldMkLst>
      </pc:sldChg>
      <pc:sldChg chg="modSp add del mod chgLayout">
        <pc:chgData name="Loveless, Daniel" userId="6c8649f3-f880-411c-bced-fbb331f61b80" providerId="ADAL" clId="{17D37041-476C-C14D-A69A-444E7B381C5E}" dt="2024-01-09T16:54:28.805" v="305" actId="700"/>
        <pc:sldMkLst>
          <pc:docMk/>
          <pc:sldMk cId="2406370004" sldId="291"/>
        </pc:sldMkLst>
      </pc:sldChg>
      <pc:sldChg chg="modSp add del mod chgLayout">
        <pc:chgData name="Loveless, Daniel" userId="6c8649f3-f880-411c-bced-fbb331f61b80" providerId="ADAL" clId="{17D37041-476C-C14D-A69A-444E7B381C5E}" dt="2024-01-09T16:54:28.805" v="305" actId="700"/>
        <pc:sldMkLst>
          <pc:docMk/>
          <pc:sldMk cId="862865628" sldId="292"/>
        </pc:sldMkLst>
      </pc:sldChg>
      <pc:sldChg chg="modSp add del mod chgLayout">
        <pc:chgData name="Loveless, Daniel" userId="6c8649f3-f880-411c-bced-fbb331f61b80" providerId="ADAL" clId="{17D37041-476C-C14D-A69A-444E7B381C5E}" dt="2024-01-09T16:54:28.805" v="305" actId="700"/>
        <pc:sldMkLst>
          <pc:docMk/>
          <pc:sldMk cId="1631371775" sldId="293"/>
        </pc:sldMkLst>
      </pc:sldChg>
      <pc:sldChg chg="modSp add del mod chgLayout">
        <pc:chgData name="Loveless, Daniel" userId="6c8649f3-f880-411c-bced-fbb331f61b80" providerId="ADAL" clId="{17D37041-476C-C14D-A69A-444E7B381C5E}" dt="2024-01-09T16:54:28.805" v="305" actId="700"/>
        <pc:sldMkLst>
          <pc:docMk/>
          <pc:sldMk cId="3842712665" sldId="294"/>
        </pc:sldMkLst>
      </pc:sldChg>
      <pc:sldChg chg="addSp modSp add del mod chgLayout">
        <pc:chgData name="Loveless, Daniel" userId="6c8649f3-f880-411c-bced-fbb331f61b80" providerId="ADAL" clId="{17D37041-476C-C14D-A69A-444E7B381C5E}" dt="2024-01-09T16:54:28.805" v="305" actId="700"/>
        <pc:sldMkLst>
          <pc:docMk/>
          <pc:sldMk cId="3509975382" sldId="297"/>
        </pc:sldMkLst>
      </pc:sldChg>
      <pc:sldChg chg="addSp modSp add del mod chgLayout">
        <pc:chgData name="Loveless, Daniel" userId="6c8649f3-f880-411c-bced-fbb331f61b80" providerId="ADAL" clId="{17D37041-476C-C14D-A69A-444E7B381C5E}" dt="2024-01-09T16:54:28.805" v="305" actId="700"/>
        <pc:sldMkLst>
          <pc:docMk/>
          <pc:sldMk cId="1067513429" sldId="302"/>
        </pc:sldMkLst>
      </pc:sldChg>
      <pc:sldChg chg="modSp add del mod chgLayout">
        <pc:chgData name="Loveless, Daniel" userId="6c8649f3-f880-411c-bced-fbb331f61b80" providerId="ADAL" clId="{17D37041-476C-C14D-A69A-444E7B381C5E}" dt="2024-01-09T16:54:28.805" v="305" actId="700"/>
        <pc:sldMkLst>
          <pc:docMk/>
          <pc:sldMk cId="701679167" sldId="303"/>
        </pc:sldMkLst>
      </pc:sldChg>
      <pc:sldChg chg="modSp add del mod chgLayout">
        <pc:chgData name="Loveless, Daniel" userId="6c8649f3-f880-411c-bced-fbb331f61b80" providerId="ADAL" clId="{17D37041-476C-C14D-A69A-444E7B381C5E}" dt="2024-01-09T16:54:28.805" v="305" actId="700"/>
        <pc:sldMkLst>
          <pc:docMk/>
          <pc:sldMk cId="622725202" sldId="304"/>
        </pc:sldMkLst>
      </pc:sldChg>
      <pc:sldChg chg="modSp add del mod chgLayout">
        <pc:chgData name="Loveless, Daniel" userId="6c8649f3-f880-411c-bced-fbb331f61b80" providerId="ADAL" clId="{17D37041-476C-C14D-A69A-444E7B381C5E}" dt="2024-01-09T16:54:28.805" v="305" actId="700"/>
        <pc:sldMkLst>
          <pc:docMk/>
          <pc:sldMk cId="1332383989" sldId="305"/>
        </pc:sldMkLst>
      </pc:sldChg>
      <pc:sldChg chg="modSp add del mod chgLayout">
        <pc:chgData name="Loveless, Daniel" userId="6c8649f3-f880-411c-bced-fbb331f61b80" providerId="ADAL" clId="{17D37041-476C-C14D-A69A-444E7B381C5E}" dt="2024-01-09T16:54:28.805" v="305" actId="700"/>
        <pc:sldMkLst>
          <pc:docMk/>
          <pc:sldMk cId="1187774570" sldId="306"/>
        </pc:sldMkLst>
      </pc:sldChg>
      <pc:sldChg chg="modSp add del mod chgLayout">
        <pc:chgData name="Loveless, Daniel" userId="6c8649f3-f880-411c-bced-fbb331f61b80" providerId="ADAL" clId="{17D37041-476C-C14D-A69A-444E7B381C5E}" dt="2024-01-09T16:54:28.805" v="305" actId="700"/>
        <pc:sldMkLst>
          <pc:docMk/>
          <pc:sldMk cId="1817492588" sldId="307"/>
        </pc:sldMkLst>
      </pc:sldChg>
      <pc:sldChg chg="modSp add del mod chgLayout">
        <pc:chgData name="Loveless, Daniel" userId="6c8649f3-f880-411c-bced-fbb331f61b80" providerId="ADAL" clId="{17D37041-476C-C14D-A69A-444E7B381C5E}" dt="2024-01-09T16:54:28.805" v="305" actId="700"/>
        <pc:sldMkLst>
          <pc:docMk/>
          <pc:sldMk cId="830792553" sldId="308"/>
        </pc:sldMkLst>
      </pc:sldChg>
      <pc:sldChg chg="modSp add del mod chgLayout">
        <pc:chgData name="Loveless, Daniel" userId="6c8649f3-f880-411c-bced-fbb331f61b80" providerId="ADAL" clId="{17D37041-476C-C14D-A69A-444E7B381C5E}" dt="2024-01-09T16:53:29.471" v="301" actId="700"/>
        <pc:sldMkLst>
          <pc:docMk/>
          <pc:sldMk cId="2714697812" sldId="313"/>
        </pc:sldMkLst>
      </pc:sldChg>
      <pc:sldChg chg="addSp modSp add del mod chgLayout">
        <pc:chgData name="Loveless, Daniel" userId="6c8649f3-f880-411c-bced-fbb331f61b80" providerId="ADAL" clId="{17D37041-476C-C14D-A69A-444E7B381C5E}" dt="2024-01-09T17:51:58.464" v="1412" actId="14100"/>
        <pc:sldMkLst>
          <pc:docMk/>
          <pc:sldMk cId="4096044988" sldId="314"/>
        </pc:sldMkLst>
      </pc:sldChg>
      <pc:sldChg chg="modSp add del mod chgLayout">
        <pc:chgData name="Loveless, Daniel" userId="6c8649f3-f880-411c-bced-fbb331f61b80" providerId="ADAL" clId="{17D37041-476C-C14D-A69A-444E7B381C5E}" dt="2024-01-09T16:54:28.805" v="305" actId="700"/>
        <pc:sldMkLst>
          <pc:docMk/>
          <pc:sldMk cId="789340033" sldId="315"/>
        </pc:sldMkLst>
      </pc:sldChg>
      <pc:sldChg chg="add del">
        <pc:chgData name="Loveless, Daniel" userId="6c8649f3-f880-411c-bced-fbb331f61b80" providerId="ADAL" clId="{17D37041-476C-C14D-A69A-444E7B381C5E}" dt="2024-01-09T16:49:13.296" v="222" actId="2696"/>
        <pc:sldMkLst>
          <pc:docMk/>
          <pc:sldMk cId="812067805" sldId="371"/>
        </pc:sldMkLst>
      </pc:sldChg>
      <pc:sldChg chg="modSp add del mod chgLayout">
        <pc:chgData name="Loveless, Daniel" userId="6c8649f3-f880-411c-bced-fbb331f61b80" providerId="ADAL" clId="{17D37041-476C-C14D-A69A-444E7B381C5E}" dt="2024-01-09T17:50:02.037" v="1406" actId="404"/>
        <pc:sldMkLst>
          <pc:docMk/>
          <pc:sldMk cId="2483652408" sldId="372"/>
        </pc:sldMkLst>
      </pc:sldChg>
      <pc:sldChg chg="addSp delSp modSp add del mod chgLayout">
        <pc:chgData name="Loveless, Daniel" userId="6c8649f3-f880-411c-bced-fbb331f61b80" providerId="ADAL" clId="{17D37041-476C-C14D-A69A-444E7B381C5E}" dt="2024-01-11T17:03:03.727" v="1426" actId="20577"/>
        <pc:sldMkLst>
          <pc:docMk/>
          <pc:sldMk cId="2554334029" sldId="373"/>
        </pc:sldMkLst>
      </pc:sldChg>
      <pc:sldChg chg="addSp delSp modSp mod">
        <pc:chgData name="Loveless, Daniel" userId="6c8649f3-f880-411c-bced-fbb331f61b80" providerId="ADAL" clId="{17D37041-476C-C14D-A69A-444E7B381C5E}" dt="2024-01-11T17:02:46.254" v="1417" actId="478"/>
        <pc:sldMkLst>
          <pc:docMk/>
          <pc:sldMk cId="1013962782" sldId="382"/>
        </pc:sldMkLst>
      </pc:sldChg>
      <pc:sldChg chg="del">
        <pc:chgData name="Loveless, Daniel" userId="6c8649f3-f880-411c-bced-fbb331f61b80" providerId="ADAL" clId="{17D37041-476C-C14D-A69A-444E7B381C5E}" dt="2024-01-09T16:49:06.749" v="209" actId="2696"/>
        <pc:sldMkLst>
          <pc:docMk/>
          <pc:sldMk cId="894643193" sldId="399"/>
        </pc:sldMkLst>
      </pc:sldChg>
      <pc:sldChg chg="del">
        <pc:chgData name="Loveless, Daniel" userId="6c8649f3-f880-411c-bced-fbb331f61b80" providerId="ADAL" clId="{17D37041-476C-C14D-A69A-444E7B381C5E}" dt="2024-01-09T16:49:06.793" v="213" actId="2696"/>
        <pc:sldMkLst>
          <pc:docMk/>
          <pc:sldMk cId="4293742152" sldId="405"/>
        </pc:sldMkLst>
      </pc:sldChg>
      <pc:sldChg chg="del">
        <pc:chgData name="Loveless, Daniel" userId="6c8649f3-f880-411c-bced-fbb331f61b80" providerId="ADAL" clId="{17D37041-476C-C14D-A69A-444E7B381C5E}" dt="2024-01-09T16:49:06.783" v="212" actId="2696"/>
        <pc:sldMkLst>
          <pc:docMk/>
          <pc:sldMk cId="2310158656" sldId="406"/>
        </pc:sldMkLst>
      </pc:sldChg>
      <pc:sldChg chg="del">
        <pc:chgData name="Loveless, Daniel" userId="6c8649f3-f880-411c-bced-fbb331f61b80" providerId="ADAL" clId="{17D37041-476C-C14D-A69A-444E7B381C5E}" dt="2024-01-09T16:49:06.715" v="207" actId="2696"/>
        <pc:sldMkLst>
          <pc:docMk/>
          <pc:sldMk cId="2767036713" sldId="407"/>
        </pc:sldMkLst>
      </pc:sldChg>
      <pc:sldChg chg="del">
        <pc:chgData name="Loveless, Daniel" userId="6c8649f3-f880-411c-bced-fbb331f61b80" providerId="ADAL" clId="{17D37041-476C-C14D-A69A-444E7B381C5E}" dt="2024-01-09T16:49:06.741" v="208" actId="2696"/>
        <pc:sldMkLst>
          <pc:docMk/>
          <pc:sldMk cId="1093556778" sldId="417"/>
        </pc:sldMkLst>
      </pc:sldChg>
      <pc:sldChg chg="del">
        <pc:chgData name="Loveless, Daniel" userId="6c8649f3-f880-411c-bced-fbb331f61b80" providerId="ADAL" clId="{17D37041-476C-C14D-A69A-444E7B381C5E}" dt="2024-01-09T16:49:06.769" v="210" actId="2696"/>
        <pc:sldMkLst>
          <pc:docMk/>
          <pc:sldMk cId="740890104" sldId="419"/>
        </pc:sldMkLst>
      </pc:sldChg>
      <pc:sldChg chg="del">
        <pc:chgData name="Loveless, Daniel" userId="6c8649f3-f880-411c-bced-fbb331f61b80" providerId="ADAL" clId="{17D37041-476C-C14D-A69A-444E7B381C5E}" dt="2024-01-09T16:49:06.706" v="201" actId="2696"/>
        <pc:sldMkLst>
          <pc:docMk/>
          <pc:sldMk cId="4233989483" sldId="441"/>
        </pc:sldMkLst>
      </pc:sldChg>
      <pc:sldChg chg="del">
        <pc:chgData name="Loveless, Daniel" userId="6c8649f3-f880-411c-bced-fbb331f61b80" providerId="ADAL" clId="{17D37041-476C-C14D-A69A-444E7B381C5E}" dt="2024-01-09T16:49:06.805" v="214" actId="2696"/>
        <pc:sldMkLst>
          <pc:docMk/>
          <pc:sldMk cId="1570666461" sldId="470"/>
        </pc:sldMkLst>
      </pc:sldChg>
      <pc:sldChg chg="del">
        <pc:chgData name="Loveless, Daniel" userId="6c8649f3-f880-411c-bced-fbb331f61b80" providerId="ADAL" clId="{17D37041-476C-C14D-A69A-444E7B381C5E}" dt="2024-01-09T16:49:06.869" v="215" actId="2696"/>
        <pc:sldMkLst>
          <pc:docMk/>
          <pc:sldMk cId="90485934" sldId="472"/>
        </pc:sldMkLst>
      </pc:sldChg>
      <pc:sldChg chg="del">
        <pc:chgData name="Loveless, Daniel" userId="6c8649f3-f880-411c-bced-fbb331f61b80" providerId="ADAL" clId="{17D37041-476C-C14D-A69A-444E7B381C5E}" dt="2024-01-09T16:49:06.698" v="200" actId="2696"/>
        <pc:sldMkLst>
          <pc:docMk/>
          <pc:sldMk cId="225849145" sldId="473"/>
        </pc:sldMkLst>
      </pc:sldChg>
      <pc:sldChg chg="del">
        <pc:chgData name="Loveless, Daniel" userId="6c8649f3-f880-411c-bced-fbb331f61b80" providerId="ADAL" clId="{17D37041-476C-C14D-A69A-444E7B381C5E}" dt="2024-01-09T16:49:06.884" v="216" actId="2696"/>
        <pc:sldMkLst>
          <pc:docMk/>
          <pc:sldMk cId="381845435" sldId="561"/>
        </pc:sldMkLst>
      </pc:sldChg>
      <pc:sldChg chg="del">
        <pc:chgData name="Loveless, Daniel" userId="6c8649f3-f880-411c-bced-fbb331f61b80" providerId="ADAL" clId="{17D37041-476C-C14D-A69A-444E7B381C5E}" dt="2024-01-09T16:49:07.083" v="217" actId="2696"/>
        <pc:sldMkLst>
          <pc:docMk/>
          <pc:sldMk cId="2685346884" sldId="562"/>
        </pc:sldMkLst>
      </pc:sldChg>
      <pc:sldChg chg="del">
        <pc:chgData name="Loveless, Daniel" userId="6c8649f3-f880-411c-bced-fbb331f61b80" providerId="ADAL" clId="{17D37041-476C-C14D-A69A-444E7B381C5E}" dt="2024-01-09T16:49:07.090" v="218" actId="2696"/>
        <pc:sldMkLst>
          <pc:docMk/>
          <pc:sldMk cId="3705256692" sldId="563"/>
        </pc:sldMkLst>
      </pc:sldChg>
      <pc:sldChg chg="del">
        <pc:chgData name="Loveless, Daniel" userId="6c8649f3-f880-411c-bced-fbb331f61b80" providerId="ADAL" clId="{17D37041-476C-C14D-A69A-444E7B381C5E}" dt="2024-01-09T16:49:07.100" v="220" actId="2696"/>
        <pc:sldMkLst>
          <pc:docMk/>
          <pc:sldMk cId="4136134143" sldId="567"/>
        </pc:sldMkLst>
      </pc:sldChg>
      <pc:sldMasterChg chg="del delSldLayout">
        <pc:chgData name="Loveless, Daniel" userId="6c8649f3-f880-411c-bced-fbb331f61b80" providerId="ADAL" clId="{17D37041-476C-C14D-A69A-444E7B381C5E}" dt="2024-01-11T17:02:22.176" v="1414" actId="2696"/>
        <pc:sldMasterMkLst>
          <pc:docMk/>
          <pc:sldMasterMk cId="3987547720" sldId="2147484231"/>
        </pc:sldMasterMkLst>
        <pc:sldLayoutChg chg="del">
          <pc:chgData name="Loveless, Daniel" userId="6c8649f3-f880-411c-bced-fbb331f61b80" providerId="ADAL" clId="{17D37041-476C-C14D-A69A-444E7B381C5E}" dt="2024-01-11T17:02:22.175" v="1413" actId="2696"/>
          <pc:sldLayoutMkLst>
            <pc:docMk/>
            <pc:sldMasterMk cId="3987547720" sldId="2147484231"/>
            <pc:sldLayoutMk cId="4112940285" sldId="2147484242"/>
          </pc:sldLayoutMkLst>
        </pc:sldLayoutChg>
      </pc:sldMasterChg>
      <pc:sldMasterChg chg="delSldLayout">
        <pc:chgData name="Loveless, Daniel" userId="6c8649f3-f880-411c-bced-fbb331f61b80" providerId="ADAL" clId="{17D37041-476C-C14D-A69A-444E7B381C5E}" dt="2024-01-09T16:50:23.453" v="275" actId="2696"/>
        <pc:sldMasterMkLst>
          <pc:docMk/>
          <pc:sldMasterMk cId="625353907" sldId="2147484247"/>
        </pc:sldMasterMkLst>
        <pc:sldLayoutChg chg="del">
          <pc:chgData name="Loveless, Daniel" userId="6c8649f3-f880-411c-bced-fbb331f61b80" providerId="ADAL" clId="{17D37041-476C-C14D-A69A-444E7B381C5E}" dt="2024-01-09T16:49:13.300" v="223" actId="2696"/>
          <pc:sldLayoutMkLst>
            <pc:docMk/>
            <pc:sldMasterMk cId="625353907" sldId="2147484247"/>
            <pc:sldLayoutMk cId="342120152" sldId="2147484257"/>
          </pc:sldLayoutMkLst>
        </pc:sldLayoutChg>
        <pc:sldLayoutChg chg="del">
          <pc:chgData name="Loveless, Daniel" userId="6c8649f3-f880-411c-bced-fbb331f61b80" providerId="ADAL" clId="{17D37041-476C-C14D-A69A-444E7B381C5E}" dt="2024-01-09T16:50:23.453" v="275" actId="2696"/>
          <pc:sldLayoutMkLst>
            <pc:docMk/>
            <pc:sldMasterMk cId="625353907" sldId="2147484247"/>
            <pc:sldLayoutMk cId="1732643493" sldId="2147484258"/>
          </pc:sldLayoutMkLst>
        </pc:sldLayoutChg>
      </pc:sldMasterChg>
      <pc:sldMasterChg chg="del delSldLayout">
        <pc:chgData name="Loveless, Daniel" userId="6c8649f3-f880-411c-bced-fbb331f61b80" providerId="ADAL" clId="{17D37041-476C-C14D-A69A-444E7B381C5E}" dt="2024-01-09T16:49:06.710" v="206" actId="2696"/>
        <pc:sldMasterMkLst>
          <pc:docMk/>
          <pc:sldMasterMk cId="461705598" sldId="2147484257"/>
        </pc:sldMasterMkLst>
        <pc:sldLayoutChg chg="del">
          <pc:chgData name="Loveless, Daniel" userId="6c8649f3-f880-411c-bced-fbb331f61b80" providerId="ADAL" clId="{17D37041-476C-C14D-A69A-444E7B381C5E}" dt="2024-01-09T16:49:06.707" v="202" actId="2696"/>
          <pc:sldLayoutMkLst>
            <pc:docMk/>
            <pc:sldMasterMk cId="461705598" sldId="2147484257"/>
            <pc:sldLayoutMk cId="2498932617" sldId="2147484258"/>
          </pc:sldLayoutMkLst>
        </pc:sldLayoutChg>
        <pc:sldLayoutChg chg="del">
          <pc:chgData name="Loveless, Daniel" userId="6c8649f3-f880-411c-bced-fbb331f61b80" providerId="ADAL" clId="{17D37041-476C-C14D-A69A-444E7B381C5E}" dt="2024-01-09T16:49:06.708" v="203" actId="2696"/>
          <pc:sldLayoutMkLst>
            <pc:docMk/>
            <pc:sldMasterMk cId="461705598" sldId="2147484257"/>
            <pc:sldLayoutMk cId="4257427216" sldId="2147484259"/>
          </pc:sldLayoutMkLst>
        </pc:sldLayoutChg>
        <pc:sldLayoutChg chg="del">
          <pc:chgData name="Loveless, Daniel" userId="6c8649f3-f880-411c-bced-fbb331f61b80" providerId="ADAL" clId="{17D37041-476C-C14D-A69A-444E7B381C5E}" dt="2024-01-09T16:49:06.708" v="204" actId="2696"/>
          <pc:sldLayoutMkLst>
            <pc:docMk/>
            <pc:sldMasterMk cId="461705598" sldId="2147484257"/>
            <pc:sldLayoutMk cId="3111147241" sldId="2147484260"/>
          </pc:sldLayoutMkLst>
        </pc:sldLayoutChg>
        <pc:sldLayoutChg chg="del">
          <pc:chgData name="Loveless, Daniel" userId="6c8649f3-f880-411c-bced-fbb331f61b80" providerId="ADAL" clId="{17D37041-476C-C14D-A69A-444E7B381C5E}" dt="2024-01-09T16:49:06.709" v="205" actId="2696"/>
          <pc:sldLayoutMkLst>
            <pc:docMk/>
            <pc:sldMasterMk cId="461705598" sldId="2147484257"/>
            <pc:sldLayoutMk cId="4103161036" sldId="2147484261"/>
          </pc:sldLayoutMkLst>
        </pc:sldLayoutChg>
      </pc:sldMasterChg>
      <pc:sldMasterChg chg="addSp modSp mod delSldLayout modSldLayout">
        <pc:chgData name="Loveless, Daniel" userId="6c8649f3-f880-411c-bced-fbb331f61b80" providerId="ADAL" clId="{17D37041-476C-C14D-A69A-444E7B381C5E}" dt="2024-01-11T17:02:28.067" v="1416" actId="2696"/>
        <pc:sldMasterMkLst>
          <pc:docMk/>
          <pc:sldMasterMk cId="1830913239" sldId="2147484257"/>
        </pc:sldMasterMkLst>
        <pc:sldLayoutChg chg="del">
          <pc:chgData name="Loveless, Daniel" userId="6c8649f3-f880-411c-bced-fbb331f61b80" providerId="ADAL" clId="{17D37041-476C-C14D-A69A-444E7B381C5E}" dt="2024-01-11T17:02:26.583" v="1415" actId="2696"/>
          <pc:sldLayoutMkLst>
            <pc:docMk/>
            <pc:sldMasterMk cId="1830913239" sldId="2147484257"/>
            <pc:sldLayoutMk cId="1370902696" sldId="2147484258"/>
          </pc:sldLayoutMkLst>
        </pc:sldLayoutChg>
        <pc:sldLayoutChg chg="modSp mod">
          <pc:chgData name="Loveless, Daniel" userId="6c8649f3-f880-411c-bced-fbb331f61b80" providerId="ADAL" clId="{17D37041-476C-C14D-A69A-444E7B381C5E}" dt="2024-01-09T16:52:39.531" v="297" actId="12"/>
          <pc:sldLayoutMkLst>
            <pc:docMk/>
            <pc:sldMasterMk cId="1830913239" sldId="2147484257"/>
            <pc:sldLayoutMk cId="1194936299" sldId="2147484259"/>
          </pc:sldLayoutMkLst>
        </pc:sldLayoutChg>
        <pc:sldLayoutChg chg="addSp delSp modSp mod">
          <pc:chgData name="Loveless, Daniel" userId="6c8649f3-f880-411c-bced-fbb331f61b80" providerId="ADAL" clId="{17D37041-476C-C14D-A69A-444E7B381C5E}" dt="2024-01-09T16:52:54.497" v="298" actId="12"/>
          <pc:sldLayoutMkLst>
            <pc:docMk/>
            <pc:sldMasterMk cId="1830913239" sldId="2147484257"/>
            <pc:sldLayoutMk cId="718070188" sldId="2147484260"/>
          </pc:sldLayoutMkLst>
        </pc:sldLayoutChg>
        <pc:sldLayoutChg chg="del">
          <pc:chgData name="Loveless, Daniel" userId="6c8649f3-f880-411c-bced-fbb331f61b80" providerId="ADAL" clId="{17D37041-476C-C14D-A69A-444E7B381C5E}" dt="2024-01-11T17:02:28.067" v="1416" actId="2696"/>
          <pc:sldLayoutMkLst>
            <pc:docMk/>
            <pc:sldMasterMk cId="1830913239" sldId="2147484257"/>
            <pc:sldLayoutMk cId="3075543851" sldId="2147484261"/>
          </pc:sldLayoutMkLst>
        </pc:sldLayoutChg>
        <pc:sldLayoutChg chg="addSp delSp modSp mod">
          <pc:chgData name="Loveless, Daniel" userId="6c8649f3-f880-411c-bced-fbb331f61b80" providerId="ADAL" clId="{17D37041-476C-C14D-A69A-444E7B381C5E}" dt="2024-01-09T16:53:18.386" v="300"/>
          <pc:sldLayoutMkLst>
            <pc:docMk/>
            <pc:sldMasterMk cId="1830913239" sldId="2147484257"/>
            <pc:sldLayoutMk cId="2653865363" sldId="2147484262"/>
          </pc:sldLayoutMkLst>
        </pc:sldLayoutChg>
      </pc:sldMasterChg>
      <pc:sldMasterChg chg="delSldLayout">
        <pc:chgData name="Loveless, Daniel" userId="6c8649f3-f880-411c-bced-fbb331f61b80" providerId="ADAL" clId="{17D37041-476C-C14D-A69A-444E7B381C5E}" dt="2024-01-09T16:49:07.092" v="219" actId="2696"/>
        <pc:sldMasterMkLst>
          <pc:docMk/>
          <pc:sldMasterMk cId="538146531" sldId="2147484263"/>
        </pc:sldMasterMkLst>
        <pc:sldLayoutChg chg="del">
          <pc:chgData name="Loveless, Daniel" userId="6c8649f3-f880-411c-bced-fbb331f61b80" providerId="ADAL" clId="{17D37041-476C-C14D-A69A-444E7B381C5E}" dt="2024-01-09T16:49:07.092" v="219" actId="2696"/>
          <pc:sldLayoutMkLst>
            <pc:docMk/>
            <pc:sldMasterMk cId="538146531" sldId="2147484263"/>
            <pc:sldLayoutMk cId="4152170216" sldId="2147484252"/>
          </pc:sldLayoutMkLst>
        </pc:sldLayoutChg>
        <pc:sldLayoutChg chg="del">
          <pc:chgData name="Loveless, Daniel" userId="6c8649f3-f880-411c-bced-fbb331f61b80" providerId="ADAL" clId="{17D37041-476C-C14D-A69A-444E7B381C5E}" dt="2024-01-09T16:49:06.770" v="211" actId="2696"/>
          <pc:sldLayoutMkLst>
            <pc:docMk/>
            <pc:sldMasterMk cId="538146531" sldId="2147484263"/>
            <pc:sldLayoutMk cId="1528857276" sldId="2147484254"/>
          </pc:sldLayoutMkLst>
        </pc:sldLayoutChg>
      </pc:sldMasterChg>
    </pc:docChg>
  </pc:docChgLst>
  <pc:docChgLst>
    <pc:chgData name="Loveless, Daniel" userId="6c8649f3-f880-411c-bced-fbb331f61b80" providerId="ADAL" clId="{C41C8AA2-5D51-8A45-B7B1-25AD9B5E1465}"/>
    <pc:docChg chg="custSel modSld">
      <pc:chgData name="Loveless, Daniel" userId="6c8649f3-f880-411c-bced-fbb331f61b80" providerId="ADAL" clId="{C41C8AA2-5D51-8A45-B7B1-25AD9B5E1465}" dt="2025-01-14T17:32:47.251" v="823" actId="14100"/>
      <pc:docMkLst>
        <pc:docMk/>
      </pc:docMkLst>
      <pc:sldChg chg="modSp mod">
        <pc:chgData name="Loveless, Daniel" userId="6c8649f3-f880-411c-bced-fbb331f61b80" providerId="ADAL" clId="{C41C8AA2-5D51-8A45-B7B1-25AD9B5E1465}" dt="2025-01-14T17:32:47.251" v="823" actId="14100"/>
        <pc:sldMkLst>
          <pc:docMk/>
          <pc:sldMk cId="2434924689" sldId="265"/>
        </pc:sldMkLst>
        <pc:spChg chg="mod">
          <ac:chgData name="Loveless, Daniel" userId="6c8649f3-f880-411c-bced-fbb331f61b80" providerId="ADAL" clId="{C41C8AA2-5D51-8A45-B7B1-25AD9B5E1465}" dt="2025-01-14T17:32:42" v="821" actId="1076"/>
          <ac:spMkLst>
            <pc:docMk/>
            <pc:sldMk cId="2434924689" sldId="265"/>
            <ac:spMk id="67638" creationId="{9039189C-D6EC-BE4D-AA69-DA4E0C2924A6}"/>
          </ac:spMkLst>
        </pc:spChg>
        <pc:spChg chg="mod">
          <ac:chgData name="Loveless, Daniel" userId="6c8649f3-f880-411c-bced-fbb331f61b80" providerId="ADAL" clId="{C41C8AA2-5D51-8A45-B7B1-25AD9B5E1465}" dt="2025-01-14T17:32:39.211" v="820" actId="1076"/>
          <ac:spMkLst>
            <pc:docMk/>
            <pc:sldMk cId="2434924689" sldId="265"/>
            <ac:spMk id="67644" creationId="{49999532-1DEF-1E4E-9A3F-18B3FB60D997}"/>
          </ac:spMkLst>
        </pc:spChg>
        <pc:spChg chg="mod">
          <ac:chgData name="Loveless, Daniel" userId="6c8649f3-f880-411c-bced-fbb331f61b80" providerId="ADAL" clId="{C41C8AA2-5D51-8A45-B7B1-25AD9B5E1465}" dt="2025-01-14T17:32:47.251" v="823" actId="14100"/>
          <ac:spMkLst>
            <pc:docMk/>
            <pc:sldMk cId="2434924689" sldId="265"/>
            <ac:spMk id="67647" creationId="{E4C32B2C-D669-AF41-939E-92B93FB8A675}"/>
          </ac:spMkLst>
        </pc:spChg>
      </pc:sldChg>
      <pc:sldChg chg="modSp mod">
        <pc:chgData name="Loveless, Daniel" userId="6c8649f3-f880-411c-bced-fbb331f61b80" providerId="ADAL" clId="{C41C8AA2-5D51-8A45-B7B1-25AD9B5E1465}" dt="2025-01-14T15:30:58.832" v="9" actId="20577"/>
        <pc:sldMkLst>
          <pc:docMk/>
          <pc:sldMk cId="2714697812" sldId="313"/>
        </pc:sldMkLst>
        <pc:spChg chg="mod">
          <ac:chgData name="Loveless, Daniel" userId="6c8649f3-f880-411c-bced-fbb331f61b80" providerId="ADAL" clId="{C41C8AA2-5D51-8A45-B7B1-25AD9B5E1465}" dt="2025-01-14T15:30:58.832" v="9" actId="20577"/>
          <ac:spMkLst>
            <pc:docMk/>
            <pc:sldMk cId="2714697812" sldId="313"/>
            <ac:spMk id="17412" creationId="{60DDF2AD-DD1C-D64E-A68A-CD3DDB9521F1}"/>
          </ac:spMkLst>
        </pc:spChg>
      </pc:sldChg>
      <pc:sldChg chg="modSp mod modNotesTx">
        <pc:chgData name="Loveless, Daniel" userId="6c8649f3-f880-411c-bced-fbb331f61b80" providerId="ADAL" clId="{C41C8AA2-5D51-8A45-B7B1-25AD9B5E1465}" dt="2025-01-14T17:31:16.187" v="819" actId="20577"/>
        <pc:sldMkLst>
          <pc:docMk/>
          <pc:sldMk cId="2554334029" sldId="373"/>
        </pc:sldMkLst>
        <pc:graphicFrameChg chg="mod modGraphic">
          <ac:chgData name="Loveless, Daniel" userId="6c8649f3-f880-411c-bced-fbb331f61b80" providerId="ADAL" clId="{C41C8AA2-5D51-8A45-B7B1-25AD9B5E1465}" dt="2025-01-14T17:30:58.217" v="818" actId="20577"/>
          <ac:graphicFrameMkLst>
            <pc:docMk/>
            <pc:sldMk cId="2554334029" sldId="373"/>
            <ac:graphicFrameMk id="3" creationId="{35A71D9D-7F5B-9C9C-055E-19A027224B02}"/>
          </ac:graphicFrameMkLst>
        </pc:graphicFrame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5488663"/>
      </p:ext>
    </p:extLst>
  </p:cSld>
  <p:clrMap bg1="lt1" tx1="dk1" bg2="lt2" tx2="dk2" accent1="accent1" accent2="accent2" accent3="accent3" accent4="accent4" accent5="accent5" accent6="accent6" hlink="hlink" folHlink="folHlink"/>
  <p:hf sldNum="0" hdr="0" ftr="0" dt="0"/>
</p:handoutMaster>
</file>

<file path=ppt/media/image2.png>
</file>

<file path=ppt/media/image24.jpg>
</file>

<file path=ppt/media/image3.png>
</file>

<file path=ppt/media/image4.png>
</file>

<file path=ppt/media/image48.png>
</file>

<file path=ppt/media/image49.png>
</file>

<file path=ppt/media/image50.png>
</file>

<file path=ppt/media/image5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170238" cy="479425"/>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FAA26D3D-D897-4be2-8F04-BA451C77F1D7}">
              <ma14:placeholderFlag xmlns:ma14="http://schemas.microsoft.com/office/mac/drawingml/2011/main" xmlns="" val="1"/>
            </a:ext>
          </a:extLst>
        </p:spPr>
        <p:txBody>
          <a:bodyPr vert="horz" wrap="square" lIns="96634" tIns="48315" rIns="96634" bIns="48315" numCol="1" anchor="t" anchorCtr="0" compatLnSpc="1">
            <a:prstTxWarp prst="textNoShape">
              <a:avLst/>
            </a:prstTxWarp>
          </a:bodyPr>
          <a:lstStyle>
            <a:lvl1pPr defTabSz="966788">
              <a:defRPr sz="1200"/>
            </a:lvl1pPr>
          </a:lstStyle>
          <a:p>
            <a:pPr>
              <a:defRPr/>
            </a:pPr>
            <a:endParaRPr lang="en-US" dirty="0"/>
          </a:p>
        </p:txBody>
      </p:sp>
      <p:sp>
        <p:nvSpPr>
          <p:cNvPr id="4099" name="Rectangle 3"/>
          <p:cNvSpPr>
            <a:spLocks noGrp="1" noChangeArrowheads="1"/>
          </p:cNvSpPr>
          <p:nvPr>
            <p:ph type="dt" idx="1"/>
          </p:nvPr>
        </p:nvSpPr>
        <p:spPr bwMode="auto">
          <a:xfrm>
            <a:off x="4144963" y="0"/>
            <a:ext cx="3170237" cy="479425"/>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FAA26D3D-D897-4be2-8F04-BA451C77F1D7}">
              <ma14:placeholderFlag xmlns:ma14="http://schemas.microsoft.com/office/mac/drawingml/2011/main" xmlns="" val="1"/>
            </a:ext>
          </a:extLst>
        </p:spPr>
        <p:txBody>
          <a:bodyPr vert="horz" wrap="square" lIns="96634" tIns="48315" rIns="96634" bIns="48315" numCol="1" anchor="t" anchorCtr="0" compatLnSpc="1">
            <a:prstTxWarp prst="textNoShape">
              <a:avLst/>
            </a:prstTxWarp>
          </a:bodyPr>
          <a:lstStyle>
            <a:lvl1pPr algn="r" defTabSz="966788">
              <a:defRPr sz="1200"/>
            </a:lvl1pPr>
          </a:lstStyle>
          <a:p>
            <a:pPr>
              <a:defRPr/>
            </a:pPr>
            <a:endParaRPr lang="en-US" dirty="0"/>
          </a:p>
        </p:txBody>
      </p:sp>
      <p:sp>
        <p:nvSpPr>
          <p:cNvPr id="4100" name="Rectangle 4"/>
          <p:cNvSpPr>
            <a:spLocks noGrp="1" noRot="1" noChangeAspect="1" noChangeArrowheads="1" noTextEdit="1"/>
          </p:cNvSpPr>
          <p:nvPr>
            <p:ph type="sldImg" idx="2"/>
          </p:nvPr>
        </p:nvSpPr>
        <p:spPr bwMode="auto">
          <a:xfrm>
            <a:off x="777875" y="720725"/>
            <a:ext cx="5759450" cy="360045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4101" name="Rectangle 5"/>
          <p:cNvSpPr>
            <a:spLocks noGrp="1" noChangeArrowheads="1"/>
          </p:cNvSpPr>
          <p:nvPr>
            <p:ph type="body" sz="quarter" idx="3"/>
          </p:nvPr>
        </p:nvSpPr>
        <p:spPr bwMode="auto">
          <a:xfrm>
            <a:off x="974725" y="4560888"/>
            <a:ext cx="5365750" cy="4319587"/>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FAA26D3D-D897-4be2-8F04-BA451C77F1D7}">
              <ma14:placeholderFlag xmlns:ma14="http://schemas.microsoft.com/office/mac/drawingml/2011/main" xmlns="" val="1"/>
            </a:ext>
          </a:extLst>
        </p:spPr>
        <p:txBody>
          <a:bodyPr vert="horz" wrap="square" lIns="96634" tIns="48315" rIns="96634" bIns="48315"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9121775"/>
            <a:ext cx="3170238" cy="479425"/>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FAA26D3D-D897-4be2-8F04-BA451C77F1D7}">
              <ma14:placeholderFlag xmlns:ma14="http://schemas.microsoft.com/office/mac/drawingml/2011/main" xmlns="" val="1"/>
            </a:ext>
          </a:extLst>
        </p:spPr>
        <p:txBody>
          <a:bodyPr vert="horz" wrap="square" lIns="96634" tIns="48315" rIns="96634" bIns="48315" numCol="1" anchor="b" anchorCtr="0" compatLnSpc="1">
            <a:prstTxWarp prst="textNoShape">
              <a:avLst/>
            </a:prstTxWarp>
          </a:bodyPr>
          <a:lstStyle>
            <a:lvl1pPr defTabSz="966788">
              <a:defRPr sz="1200"/>
            </a:lvl1pPr>
          </a:lstStyle>
          <a:p>
            <a:pPr>
              <a:defRPr/>
            </a:pPr>
            <a:endParaRPr lang="en-US" dirty="0"/>
          </a:p>
        </p:txBody>
      </p:sp>
      <p:sp>
        <p:nvSpPr>
          <p:cNvPr id="4103" name="Rectangle 7"/>
          <p:cNvSpPr>
            <a:spLocks noGrp="1" noChangeArrowheads="1"/>
          </p:cNvSpPr>
          <p:nvPr>
            <p:ph type="sldNum" sz="quarter" idx="5"/>
          </p:nvPr>
        </p:nvSpPr>
        <p:spPr bwMode="auto">
          <a:xfrm>
            <a:off x="4144963" y="9121775"/>
            <a:ext cx="3170237" cy="479425"/>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FAA26D3D-D897-4be2-8F04-BA451C77F1D7}">
              <ma14:placeholderFlag xmlns:ma14="http://schemas.microsoft.com/office/mac/drawingml/2011/main" xmlns="" val="1"/>
            </a:ext>
          </a:extLst>
        </p:spPr>
        <p:txBody>
          <a:bodyPr vert="horz" wrap="square" lIns="96634" tIns="48315" rIns="96634" bIns="48315" numCol="1" anchor="b" anchorCtr="0" compatLnSpc="1">
            <a:prstTxWarp prst="textNoShape">
              <a:avLst/>
            </a:prstTxWarp>
          </a:bodyPr>
          <a:lstStyle>
            <a:lvl1pPr algn="r" defTabSz="966788">
              <a:defRPr sz="1200"/>
            </a:lvl1pPr>
          </a:lstStyle>
          <a:p>
            <a:pPr>
              <a:defRPr/>
            </a:pPr>
            <a:fld id="{6D87E73C-DAC5-BA4D-92AC-4EC59E1B1411}" type="slidenum">
              <a:rPr lang="en-US"/>
              <a:pPr>
                <a:defRPr/>
              </a:pPr>
              <a:t>‹#›</a:t>
            </a:fld>
            <a:endParaRPr lang="en-US" dirty="0"/>
          </a:p>
        </p:txBody>
      </p:sp>
    </p:spTree>
    <p:extLst>
      <p:ext uri="{BB962C8B-B14F-4D97-AF65-F5344CB8AC3E}">
        <p14:creationId xmlns:p14="http://schemas.microsoft.com/office/powerpoint/2010/main" val="3398917928"/>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720725"/>
            <a:ext cx="5759450" cy="360045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437046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C08EFCAB-7E3C-C94B-8B94-E31D9B84726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396FD5DB-3C3C-8C49-B95E-7E4310E1323C}"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10</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26626" name="Rectangle 2">
            <a:extLst>
              <a:ext uri="{FF2B5EF4-FFF2-40B4-BE49-F238E27FC236}">
                <a16:creationId xmlns:a16="http://schemas.microsoft.com/office/drawing/2014/main" id="{353648EE-B2B0-3946-9987-BAE1EB0EFB97}"/>
              </a:ext>
            </a:extLst>
          </p:cNvPr>
          <p:cNvSpPr>
            <a:spLocks noGrp="1" noRot="1" noChangeAspect="1" noChangeArrowheads="1" noTextEdit="1"/>
          </p:cNvSpPr>
          <p:nvPr>
            <p:ph type="sldImg"/>
          </p:nvPr>
        </p:nvSpPr>
        <p:spPr>
          <a:ln/>
        </p:spPr>
      </p:sp>
      <p:sp>
        <p:nvSpPr>
          <p:cNvPr id="26627" name="Rectangle 3">
            <a:extLst>
              <a:ext uri="{FF2B5EF4-FFF2-40B4-BE49-F238E27FC236}">
                <a16:creationId xmlns:a16="http://schemas.microsoft.com/office/drawing/2014/main" id="{64F2142E-0EC4-0E4F-93FD-E84A78CDB09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In the diagram shown, note that the Gate, the oxide or Silicon dioxide, and the body forms a stack that looks like a capacitor. </a:t>
            </a:r>
          </a:p>
          <a:p>
            <a:pPr eaLnBrk="1" hangingPunct="1">
              <a:defRPr/>
            </a:pPr>
            <a:endParaRPr lang="en-US" altLang="en-US" dirty="0">
              <a:ea typeface="ＭＳ Ｐゴシック"/>
              <a:cs typeface="Calibri"/>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The silicon oxide SiO</a:t>
            </a:r>
            <a:r>
              <a:rPr lang="en-US" altLang="en-US" baseline="-25000" dirty="0">
                <a:ea typeface="ＭＳ Ｐゴシック"/>
                <a:cs typeface="Calibri"/>
              </a:rPr>
              <a:t>2</a:t>
            </a:r>
            <a:r>
              <a:rPr lang="en-US" altLang="en-US" dirty="0">
                <a:ea typeface="ＭＳ Ｐゴシック"/>
                <a:cs typeface="Calibri"/>
              </a:rPr>
              <a:t> between the gate and the body acts as an excellent insulator between both. The body is a lightly doped p-type silicon, and the gate is </a:t>
            </a:r>
            <a:r>
              <a:rPr lang="en-US" altLang="en-US" b="0" dirty="0">
                <a:ea typeface="ＭＳ Ｐゴシック"/>
                <a:cs typeface="Calibri"/>
              </a:rPr>
              <a:t>a</a:t>
            </a:r>
            <a:r>
              <a:rPr lang="en-US" altLang="en-US" b="1" dirty="0">
                <a:ea typeface="ＭＳ Ｐゴシック"/>
                <a:cs typeface="Calibri"/>
              </a:rPr>
              <a:t> </a:t>
            </a:r>
            <a:r>
              <a:rPr lang="en-US" altLang="en-US" dirty="0">
                <a:ea typeface="ＭＳ Ｐゴシック"/>
                <a:cs typeface="Calibri"/>
              </a:rPr>
              <a:t>metal or polycrystalline silicon (polysilicon).</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a:cs typeface="Calibri"/>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The gate–oxide–body stack is called metal-oxide-semiconductor (MOS) capacitor.</a:t>
            </a: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 </a:t>
            </a:r>
          </a:p>
          <a:p>
            <a:pPr eaLnBrk="1" hangingPunct="1">
              <a:defRPr/>
            </a:pPr>
            <a:r>
              <a:rPr lang="en-US" altLang="en-US" dirty="0">
                <a:ea typeface="ＭＳ Ｐゴシック"/>
                <a:cs typeface="Calibri"/>
              </a:rPr>
              <a:t>The source and drain are heavily doped (n+) silicon.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21136095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a:extLst>
              <a:ext uri="{FF2B5EF4-FFF2-40B4-BE49-F238E27FC236}">
                <a16:creationId xmlns:a16="http://schemas.microsoft.com/office/drawing/2014/main" id="{B11CD204-A18C-094F-92DA-322EEBA12F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84AB8FA8-82F0-C544-863A-C3207A24DD01}"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11</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28674" name="Rectangle 2">
            <a:extLst>
              <a:ext uri="{FF2B5EF4-FFF2-40B4-BE49-F238E27FC236}">
                <a16:creationId xmlns:a16="http://schemas.microsoft.com/office/drawing/2014/main" id="{81F4C218-A295-BB43-8FE8-2E75C5A87B58}"/>
              </a:ext>
            </a:extLst>
          </p:cNvPr>
          <p:cNvSpPr>
            <a:spLocks noGrp="1" noRot="1" noChangeAspect="1" noChangeArrowheads="1" noTextEdit="1"/>
          </p:cNvSpPr>
          <p:nvPr>
            <p:ph type="sldImg"/>
          </p:nvPr>
        </p:nvSpPr>
        <p:spPr>
          <a:ln/>
        </p:spPr>
      </p:sp>
      <p:sp>
        <p:nvSpPr>
          <p:cNvPr id="28675" name="Rectangle 3">
            <a:extLst>
              <a:ext uri="{FF2B5EF4-FFF2-40B4-BE49-F238E27FC236}">
                <a16:creationId xmlns:a16="http://schemas.microsoft.com/office/drawing/2014/main" id="{91A8A9DC-449D-7C48-BCD6-F36BA42CB1D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To operate a </a:t>
            </a:r>
            <a:r>
              <a:rPr lang="en-US" altLang="en-US" dirty="0" err="1">
                <a:ea typeface="ＭＳ Ｐゴシック"/>
                <a:cs typeface="Calibri"/>
              </a:rPr>
              <a:t>nMOS</a:t>
            </a:r>
            <a:r>
              <a:rPr lang="en-US" altLang="en-US" dirty="0">
                <a:ea typeface="ＭＳ Ｐゴシック"/>
                <a:cs typeface="Calibri"/>
              </a:rPr>
              <a:t> transistor, the body is connected to ground or zero voltage, and the gate will either be at a low or high voltage.</a:t>
            </a:r>
            <a:endParaRPr lang="en-US" altLang="en-US" dirty="0">
              <a:ea typeface="ＭＳ Ｐゴシック" panose="020B0600070205080204" pitchFamily="34" charset="-128"/>
              <a:cs typeface="Calibri"/>
            </a:endParaRPr>
          </a:p>
          <a:p>
            <a:r>
              <a:rPr lang="en-US" altLang="en-US" dirty="0">
                <a:ea typeface="ＭＳ Ｐゴシック"/>
                <a:cs typeface="Calibri"/>
              </a:rPr>
              <a:t>  </a:t>
            </a:r>
            <a:endParaRPr lang="en-US" altLang="en-US" dirty="0">
              <a:ea typeface="ＭＳ Ｐゴシック" panose="020B0600070205080204" pitchFamily="34" charset="-128"/>
              <a:cs typeface="Calibri"/>
            </a:endParaRPr>
          </a:p>
          <a:p>
            <a:pPr eaLnBrk="1" hangingPunct="1"/>
            <a:r>
              <a:rPr lang="en-US" altLang="en-US" dirty="0">
                <a:ea typeface="ＭＳ Ｐゴシック" panose="020B0600070205080204" pitchFamily="34" charset="-128"/>
              </a:rPr>
              <a:t>When the gate is at a low voltage:</a:t>
            </a:r>
          </a:p>
          <a:p>
            <a:pPr eaLnBrk="1" hangingPunct="1">
              <a:defRPr/>
            </a:pPr>
            <a:r>
              <a:rPr lang="en-US" altLang="en-US" dirty="0">
                <a:ea typeface="ＭＳ Ｐゴシック"/>
                <a:cs typeface="Calibri"/>
              </a:rPr>
              <a:t>The source-body and drain-body diodes are OFF, no current flows, and the transistor is OFF. </a:t>
            </a:r>
          </a:p>
          <a:p>
            <a:pPr eaLnBrk="1" hangingPunct="1">
              <a:defRPr/>
            </a:pPr>
            <a:endParaRPr lang="en-US" altLang="en-US" dirty="0">
              <a:ea typeface="ＭＳ Ｐゴシック"/>
              <a:cs typeface="Calibri"/>
            </a:endParaRPr>
          </a:p>
          <a:p>
            <a:pPr eaLnBrk="1" hangingPunct="1">
              <a:defRPr/>
            </a:pP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1151457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5EDDAF5A-2F7E-E643-9ADB-96798F40DD5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E5910E3F-982F-B14A-AB83-C7989F04C479}"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12</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30722" name="Rectangle 2">
            <a:extLst>
              <a:ext uri="{FF2B5EF4-FFF2-40B4-BE49-F238E27FC236}">
                <a16:creationId xmlns:a16="http://schemas.microsoft.com/office/drawing/2014/main" id="{F16CE2FA-7CA7-6242-B6CF-D9FD3A947509}"/>
              </a:ext>
            </a:extLst>
          </p:cNvPr>
          <p:cNvSpPr>
            <a:spLocks noGrp="1" noRot="1" noChangeAspect="1" noChangeArrowheads="1" noTextEdit="1"/>
          </p:cNvSpPr>
          <p:nvPr>
            <p:ph type="sldImg"/>
          </p:nvPr>
        </p:nvSpPr>
        <p:spPr>
          <a:ln/>
        </p:spPr>
      </p:sp>
      <p:sp>
        <p:nvSpPr>
          <p:cNvPr id="30723" name="Rectangle 3">
            <a:extLst>
              <a:ext uri="{FF2B5EF4-FFF2-40B4-BE49-F238E27FC236}">
                <a16:creationId xmlns:a16="http://schemas.microsoft.com/office/drawing/2014/main" id="{7B5DEC61-4E1D-8D48-9C9B-C9BCB63CB4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However, when the gate is at a high voltage: </a:t>
            </a:r>
          </a:p>
          <a:p>
            <a:pPr eaLnBrk="1" hangingPunct="1"/>
            <a:r>
              <a:rPr lang="en-US" altLang="en-US" dirty="0">
                <a:ea typeface="ＭＳ Ｐゴシック"/>
                <a:cs typeface="Calibri"/>
              </a:rPr>
              <a:t>There is a positive charge on the gate of the MOS capacitor which attracts the negative charge in the body. </a:t>
            </a:r>
            <a:endParaRPr lang="en-US" altLang="en-US" dirty="0">
              <a:ea typeface="ＭＳ Ｐゴシック" panose="020B0600070205080204" pitchFamily="34" charset="-128"/>
              <a:cs typeface="Calibri"/>
            </a:endParaRPr>
          </a:p>
          <a:p>
            <a:pPr eaLnBrk="1" hangingPunct="1"/>
            <a:endParaRPr lang="en-US" altLang="en-US" dirty="0">
              <a:ea typeface="ＭＳ Ｐゴシック"/>
              <a:cs typeface="Calibri"/>
            </a:endParaRPr>
          </a:p>
          <a:p>
            <a:pPr eaLnBrk="1" hangingPunct="1"/>
            <a:r>
              <a:rPr lang="en-US" altLang="en-US" dirty="0">
                <a:ea typeface="ＭＳ Ｐゴシック"/>
                <a:cs typeface="Calibri"/>
              </a:rPr>
              <a:t>This creates an inverted channel under the gate to the n-type silicon</a:t>
            </a:r>
            <a:r>
              <a:rPr lang="en-US" altLang="en-US" b="0" dirty="0">
                <a:ea typeface="ＭＳ Ｐゴシック"/>
                <a:cs typeface="Calibri"/>
              </a:rPr>
              <a:t>. Now,</a:t>
            </a:r>
            <a:r>
              <a:rPr lang="en-US" altLang="en-US" dirty="0">
                <a:ea typeface="ＭＳ Ｐゴシック"/>
                <a:cs typeface="Calibri"/>
              </a:rPr>
              <a:t> current can flow through the n-type silicon from source through channel to drain. The transistor is ON. </a:t>
            </a: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528581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9A0421A6-D2AA-2345-B337-06B89183E28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19B0A25C-CDA1-BD4E-96B6-79EE8A5BE523}"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13</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32770" name="Rectangle 2">
            <a:extLst>
              <a:ext uri="{FF2B5EF4-FFF2-40B4-BE49-F238E27FC236}">
                <a16:creationId xmlns:a16="http://schemas.microsoft.com/office/drawing/2014/main" id="{7CEC42A5-4779-C04C-82F2-F86F41A8EB8E}"/>
              </a:ext>
            </a:extLst>
          </p:cNvPr>
          <p:cNvSpPr>
            <a:spLocks noGrp="1" noRot="1" noChangeAspect="1" noChangeArrowheads="1" noTextEdit="1"/>
          </p:cNvSpPr>
          <p:nvPr>
            <p:ph type="sldImg"/>
          </p:nvPr>
        </p:nvSpPr>
        <p:spPr>
          <a:ln/>
        </p:spPr>
      </p:sp>
      <p:sp>
        <p:nvSpPr>
          <p:cNvPr id="32771" name="Rectangle 3">
            <a:extLst>
              <a:ext uri="{FF2B5EF4-FFF2-40B4-BE49-F238E27FC236}">
                <a16:creationId xmlns:a16="http://schemas.microsoft.com/office/drawing/2014/main" id="{4C9BA264-0230-124F-AAF7-E6D363063DA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A </a:t>
            </a:r>
            <a:r>
              <a:rPr lang="en-US" altLang="en-US" dirty="0" err="1">
                <a:ea typeface="ＭＳ Ｐゴシック"/>
                <a:cs typeface="Calibri"/>
              </a:rPr>
              <a:t>pMOS</a:t>
            </a:r>
            <a:r>
              <a:rPr lang="en-US" altLang="en-US" dirty="0">
                <a:ea typeface="ＭＳ Ｐゴシック"/>
                <a:cs typeface="Calibri"/>
              </a:rPr>
              <a:t> transistor operates in the same way as a </a:t>
            </a:r>
            <a:r>
              <a:rPr lang="en-US" altLang="en-US" dirty="0" err="1">
                <a:ea typeface="ＭＳ Ｐゴシック"/>
                <a:cs typeface="Calibri"/>
              </a:rPr>
              <a:t>nMOS</a:t>
            </a:r>
            <a:r>
              <a:rPr lang="en-US" altLang="en-US" dirty="0">
                <a:ea typeface="ＭＳ Ｐゴシック"/>
                <a:cs typeface="Calibri"/>
              </a:rPr>
              <a:t> transistor, except that the doping and voltages are reversed.</a:t>
            </a:r>
          </a:p>
          <a:p>
            <a:pPr eaLnBrk="1" hangingPunct="1"/>
            <a:endParaRPr lang="en-US" altLang="en-US" dirty="0">
              <a:ea typeface="ＭＳ Ｐゴシック"/>
              <a:cs typeface="Calibri"/>
            </a:endParaRPr>
          </a:p>
          <a:p>
            <a:pPr eaLnBrk="1" hangingPunct="1"/>
            <a:r>
              <a:rPr lang="en-US" altLang="en-US" dirty="0">
                <a:ea typeface="ＭＳ Ｐゴシック"/>
                <a:cs typeface="Calibri"/>
              </a:rPr>
              <a:t>The body is connected to a high voltage.</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A low voltage applied to the gate causes the transistor to turn ON, whereas a high voltage at the gate causes the transistor to be OFF.</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The bubbles (circles) in the schematic symbol indicate this inverted behavior. </a:t>
            </a:r>
          </a:p>
        </p:txBody>
      </p:sp>
    </p:spTree>
    <p:extLst>
      <p:ext uri="{BB962C8B-B14F-4D97-AF65-F5344CB8AC3E}">
        <p14:creationId xmlns:p14="http://schemas.microsoft.com/office/powerpoint/2010/main" val="16639821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8BCDD015-6CF7-234A-AB3D-B49B8A8CE0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E53D735F-C060-7D49-A497-C7B168F3D552}"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14</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34818" name="Rectangle 2">
            <a:extLst>
              <a:ext uri="{FF2B5EF4-FFF2-40B4-BE49-F238E27FC236}">
                <a16:creationId xmlns:a16="http://schemas.microsoft.com/office/drawing/2014/main" id="{ABA12FFD-77CC-2E45-861A-6286BC6F8FEA}"/>
              </a:ext>
            </a:extLst>
          </p:cNvPr>
          <p:cNvSpPr>
            <a:spLocks noGrp="1" noRot="1" noChangeAspect="1" noChangeArrowheads="1" noTextEdit="1"/>
          </p:cNvSpPr>
          <p:nvPr>
            <p:ph type="sldImg"/>
          </p:nvPr>
        </p:nvSpPr>
        <p:spPr>
          <a:ln/>
        </p:spPr>
      </p:sp>
      <p:sp>
        <p:nvSpPr>
          <p:cNvPr id="34819" name="Rectangle 3">
            <a:extLst>
              <a:ext uri="{FF2B5EF4-FFF2-40B4-BE49-F238E27FC236}">
                <a16:creationId xmlns:a16="http://schemas.microsoft.com/office/drawing/2014/main" id="{0B4638F1-7819-0043-9807-5227CBA26B3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Some basic terms of power supply voltage:</a:t>
            </a:r>
          </a:p>
          <a:p>
            <a:pPr eaLnBrk="1" hangingPunct="1"/>
            <a:r>
              <a:rPr lang="en-US" altLang="en-US" dirty="0">
                <a:ea typeface="ＭＳ Ｐゴシック"/>
                <a:cs typeface="Calibri"/>
              </a:rPr>
              <a:t>GND or ground is equal to zero volts.</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VDD or </a:t>
            </a:r>
            <a:r>
              <a:rPr lang="en-US" altLang="en-US" b="1" dirty="0">
                <a:ea typeface="ＭＳ Ｐゴシック"/>
                <a:cs typeface="Calibri"/>
              </a:rPr>
              <a:t>“</a:t>
            </a:r>
            <a:r>
              <a:rPr lang="en-US" altLang="en-US" dirty="0">
                <a:ea typeface="ＭＳ Ｐゴシック"/>
                <a:cs typeface="Calibri"/>
              </a:rPr>
              <a:t>Voltage Drain </a:t>
            </a:r>
            <a:r>
              <a:rPr lang="en-US" altLang="en-US" dirty="0" err="1">
                <a:ea typeface="ＭＳ Ｐゴシック"/>
                <a:cs typeface="Calibri"/>
              </a:rPr>
              <a:t>Drain</a:t>
            </a:r>
            <a:r>
              <a:rPr lang="en-US" altLang="en-US" b="1" dirty="0">
                <a:ea typeface="ＭＳ Ｐゴシック"/>
                <a:cs typeface="Calibri"/>
              </a:rPr>
              <a:t>”</a:t>
            </a:r>
            <a:r>
              <a:rPr lang="en-US" altLang="en-US" dirty="0">
                <a:ea typeface="ＭＳ Ｐゴシック"/>
                <a:cs typeface="Calibri"/>
              </a:rPr>
              <a:t> is the DC voltage that is supplied to the drain of the transistor. </a:t>
            </a: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the 80’s, the standard VDD was 5 Volts.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VDD has decreased in modern processes as lower VDD</a:t>
            </a:r>
            <a:r>
              <a:rPr lang="en-US" altLang="en-US" dirty="0">
                <a:ea typeface="ＭＳ Ｐゴシック" panose="020B0600070205080204" pitchFamily="34" charset="-128"/>
              </a:rPr>
              <a:t> </a:t>
            </a:r>
            <a:r>
              <a:rPr lang="en-US" altLang="en-US" dirty="0">
                <a:ea typeface="ＭＳ Ｐゴシック"/>
                <a:cs typeface="Calibri"/>
              </a:rPr>
              <a:t>saves power.</a:t>
            </a:r>
          </a:p>
          <a:p>
            <a:pPr eaLnBrk="1" hangingPunct="1"/>
            <a:r>
              <a:rPr lang="en-US" altLang="en-US" dirty="0">
                <a:ea typeface="ＭＳ Ｐゴシック"/>
                <a:cs typeface="Calibri"/>
              </a:rPr>
              <a:t>As seen in this slide, VDD gradually scales down as transistors shrink.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22270971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1F1C1347-03D2-C446-8B8A-7FE2A604BB8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E8F88A0C-65C5-864A-A5BC-389B246AA9F5}"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15</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36866" name="Rectangle 2">
            <a:extLst>
              <a:ext uri="{FF2B5EF4-FFF2-40B4-BE49-F238E27FC236}">
                <a16:creationId xmlns:a16="http://schemas.microsoft.com/office/drawing/2014/main" id="{7B841E70-989A-3E48-AC4D-AEE30EC471AD}"/>
              </a:ext>
            </a:extLst>
          </p:cNvPr>
          <p:cNvSpPr>
            <a:spLocks noGrp="1" noRot="1" noChangeAspect="1" noChangeArrowheads="1" noTextEdit="1"/>
          </p:cNvSpPr>
          <p:nvPr>
            <p:ph type="sldImg"/>
          </p:nvPr>
        </p:nvSpPr>
        <p:spPr>
          <a:ln/>
        </p:spPr>
      </p:sp>
      <p:sp>
        <p:nvSpPr>
          <p:cNvPr id="36867" name="Rectangle 3">
            <a:extLst>
              <a:ext uri="{FF2B5EF4-FFF2-40B4-BE49-F238E27FC236}">
                <a16:creationId xmlns:a16="http://schemas.microsoft.com/office/drawing/2014/main" id="{597A3534-3D13-4A4C-80B8-A494FE13273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MOS transistors behave as electrically controlled switches. Voltage applied to the gates control the path from source to drain.</a:t>
            </a:r>
          </a:p>
        </p:txBody>
      </p:sp>
    </p:spTree>
    <p:extLst>
      <p:ext uri="{BB962C8B-B14F-4D97-AF65-F5344CB8AC3E}">
        <p14:creationId xmlns:p14="http://schemas.microsoft.com/office/powerpoint/2010/main" val="20197944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a:extLst>
              <a:ext uri="{FF2B5EF4-FFF2-40B4-BE49-F238E27FC236}">
                <a16:creationId xmlns:a16="http://schemas.microsoft.com/office/drawing/2014/main" id="{758EE8F8-1742-9442-96B3-8CE08999095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F7C0508A-7B79-4D4D-9FE3-D00EE12C2647}"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16</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38914" name="Rectangle 2">
            <a:extLst>
              <a:ext uri="{FF2B5EF4-FFF2-40B4-BE49-F238E27FC236}">
                <a16:creationId xmlns:a16="http://schemas.microsoft.com/office/drawing/2014/main" id="{DE7175CB-C3D8-434B-AE2C-1B7E0AC769E9}"/>
              </a:ext>
            </a:extLst>
          </p:cNvPr>
          <p:cNvSpPr>
            <a:spLocks noGrp="1" noRot="1" noChangeAspect="1" noChangeArrowheads="1" noTextEdit="1"/>
          </p:cNvSpPr>
          <p:nvPr>
            <p:ph type="sldImg"/>
          </p:nvPr>
        </p:nvSpPr>
        <p:spPr>
          <a:ln/>
        </p:spPr>
      </p:sp>
      <p:sp>
        <p:nvSpPr>
          <p:cNvPr id="38915" name="Rectangle 3">
            <a:extLst>
              <a:ext uri="{FF2B5EF4-FFF2-40B4-BE49-F238E27FC236}">
                <a16:creationId xmlns:a16="http://schemas.microsoft.com/office/drawing/2014/main" id="{CBAE7A27-1645-1541-93C6-C25426D123B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behavior of transistors enables us to build logic gates such as an inverter, NAND, NOR, etc.</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The circuit shown in this slide is an inverter.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is the input,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in high (1),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is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is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in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is closed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is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1975002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3D90DD4E-73EE-5248-B83D-BCD30B27889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313FD5DA-50D4-E94D-8AD6-0E4F9048BCFA}"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17</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40962" name="Rectangle 2">
            <a:extLst>
              <a:ext uri="{FF2B5EF4-FFF2-40B4-BE49-F238E27FC236}">
                <a16:creationId xmlns:a16="http://schemas.microsoft.com/office/drawing/2014/main" id="{1E771DD2-C31A-0540-B061-B4FA08E0867B}"/>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55B8C3B-0380-C146-ABBC-B58B068831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circuit shown in this slide is a NAND gate.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and B are the inputs,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low (0),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closed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either A or B is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with the low input is closed and the other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with the high input is closed wand the other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is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Note that the path to GND is not complete because one of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 will be OFF.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high (1),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open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043147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a:extLst>
              <a:ext uri="{FF2B5EF4-FFF2-40B4-BE49-F238E27FC236}">
                <a16:creationId xmlns:a16="http://schemas.microsoft.com/office/drawing/2014/main" id="{2AF20ED3-3743-6548-98EB-9A83FDE2C6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92B3F0A6-2FE8-964A-ADF9-432254D28BDD}"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18</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43010" name="Rectangle 2">
            <a:extLst>
              <a:ext uri="{FF2B5EF4-FFF2-40B4-BE49-F238E27FC236}">
                <a16:creationId xmlns:a16="http://schemas.microsoft.com/office/drawing/2014/main" id="{7A91B3B9-A048-A540-A29F-2F45A5B284B9}"/>
              </a:ext>
            </a:extLst>
          </p:cNvPr>
          <p:cNvSpPr>
            <a:spLocks noGrp="1" noRot="1" noChangeAspect="1" noChangeArrowheads="1" noTextEdit="1"/>
          </p:cNvSpPr>
          <p:nvPr>
            <p:ph type="sldImg"/>
          </p:nvPr>
        </p:nvSpPr>
        <p:spPr>
          <a:ln/>
        </p:spPr>
      </p:sp>
      <p:sp>
        <p:nvSpPr>
          <p:cNvPr id="43011" name="Rectangle 3">
            <a:extLst>
              <a:ext uri="{FF2B5EF4-FFF2-40B4-BE49-F238E27FC236}">
                <a16:creationId xmlns:a16="http://schemas.microsoft.com/office/drawing/2014/main" id="{40EF8ABF-32F5-D84F-ABB4-B0ED352E3D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circuit shown in this slide is a NOR gate.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and B are the inputs,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low (0),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closed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open. The closed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transistors create a path to </a:t>
            </a:r>
            <a:r>
              <a:rPr lang="en-US" altLang="en-US" dirty="0" err="1">
                <a:ea typeface="ＭＳ Ｐゴシック" panose="020B0600070205080204" pitchFamily="34" charset="-128"/>
              </a:rPr>
              <a:t>Vdd</a:t>
            </a:r>
            <a:r>
              <a:rPr lang="en-US" altLang="en-US" dirty="0">
                <a:ea typeface="ＭＳ Ｐゴシック" panose="020B0600070205080204" pitchFamily="34" charset="-128"/>
              </a:rPr>
              <a:t>, connecting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either A or B is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with the low input is closed and the other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with the high input is closed and the other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is open. The path to VDD from point Y is not complete, however the path to GND exist since either of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 are ON. Therefore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high (1),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open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16562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a:extLst>
              <a:ext uri="{FF2B5EF4-FFF2-40B4-BE49-F238E27FC236}">
                <a16:creationId xmlns:a16="http://schemas.microsoft.com/office/drawing/2014/main" id="{32801C9B-3DE9-6840-8DA0-4D6FD01C79A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8CFB8A89-10D5-F148-A18B-3AD6B763EF93}"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19</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45058" name="Rectangle 2">
            <a:extLst>
              <a:ext uri="{FF2B5EF4-FFF2-40B4-BE49-F238E27FC236}">
                <a16:creationId xmlns:a16="http://schemas.microsoft.com/office/drawing/2014/main" id="{3659DD72-0052-0745-9AB9-D30D9534AA33}"/>
              </a:ext>
            </a:extLst>
          </p:cNvPr>
          <p:cNvSpPr>
            <a:spLocks noGrp="1" noRot="1" noChangeAspect="1" noChangeArrowheads="1" noTextEdit="1"/>
          </p:cNvSpPr>
          <p:nvPr>
            <p:ph type="sldImg"/>
          </p:nvPr>
        </p:nvSpPr>
        <p:spPr>
          <a:ln/>
        </p:spPr>
      </p:sp>
      <p:sp>
        <p:nvSpPr>
          <p:cNvPr id="45059" name="Rectangle 3">
            <a:extLst>
              <a:ext uri="{FF2B5EF4-FFF2-40B4-BE49-F238E27FC236}">
                <a16:creationId xmlns:a16="http://schemas.microsoft.com/office/drawing/2014/main" id="{BC7BC583-BB5A-4B46-A6DF-1B47A5568DB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A little complexity, build 3 input NAND Gate, Y </a:t>
            </a:r>
            <a:r>
              <a:rPr lang="en-US" altLang="en-US" b="0" dirty="0">
                <a:ea typeface="ＭＳ Ｐゴシック" panose="020B0600070205080204" pitchFamily="34" charset="-128"/>
              </a:rPr>
              <a:t>pulls low </a:t>
            </a:r>
            <a:r>
              <a:rPr lang="en-US" altLang="en-US" dirty="0">
                <a:ea typeface="ＭＳ Ｐゴシック" panose="020B0600070205080204" pitchFamily="34" charset="-128"/>
              </a:rPr>
              <a:t>if ALL inputs are 1</a:t>
            </a:r>
            <a:r>
              <a:rPr lang="en-US" altLang="en-US" b="1" dirty="0">
                <a:ea typeface="ＭＳ Ｐゴシック" panose="020B0600070205080204" pitchFamily="34" charset="-128"/>
              </a:rPr>
              <a:t>,</a:t>
            </a:r>
            <a:r>
              <a:rPr lang="en-US" altLang="en-US" dirty="0">
                <a:ea typeface="ＭＳ Ｐゴシック" panose="020B0600070205080204" pitchFamily="34" charset="-128"/>
              </a:rPr>
              <a:t> otherwise pul</a:t>
            </a:r>
            <a:r>
              <a:rPr lang="en-US" altLang="en-US" b="0" dirty="0">
                <a:ea typeface="ＭＳ Ｐゴシック" panose="020B0600070205080204" pitchFamily="34" charset="-128"/>
              </a:rPr>
              <a:t>ls </a:t>
            </a:r>
            <a:r>
              <a:rPr lang="en-US" altLang="en-US" dirty="0">
                <a:ea typeface="ＭＳ Ｐゴシック" panose="020B0600070205080204" pitchFamily="34" charset="-128"/>
              </a:rPr>
              <a:t>high.</a:t>
            </a:r>
          </a:p>
        </p:txBody>
      </p:sp>
    </p:spTree>
    <p:extLst>
      <p:ext uri="{BB962C8B-B14F-4D97-AF65-F5344CB8AC3E}">
        <p14:creationId xmlns:p14="http://schemas.microsoft.com/office/powerpoint/2010/main" val="2925812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F5192470-8E66-F545-9E59-BB95961D6FCB}"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2</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a typeface="ＭＳ Ｐゴシック" panose="020B0600070205080204" pitchFamily="34" charset="-128"/>
              </a:rPr>
              <a:t>By the end of this course, you should be able to:</a:t>
            </a:r>
          </a:p>
          <a:p>
            <a:pPr lvl="0"/>
            <a:endParaRPr lang="en-US" dirty="0"/>
          </a:p>
          <a:p>
            <a:pPr marL="628650" lvl="1" indent="-171450">
              <a:buFont typeface="Arial" panose="020B0604020202020204" pitchFamily="34" charset="0"/>
              <a:buChar char="•"/>
            </a:pPr>
            <a:r>
              <a:rPr lang="en-US" dirty="0"/>
              <a:t>Design a custom digital integrated circuit using commercial computer</a:t>
            </a:r>
            <a:r>
              <a:rPr lang="en-US" b="1" dirty="0">
                <a:solidFill>
                  <a:schemeClr val="accent5"/>
                </a:solidFill>
              </a:rPr>
              <a:t>-</a:t>
            </a:r>
            <a:r>
              <a:rPr lang="en-US" dirty="0"/>
              <a:t>aided design (CAD) tools</a:t>
            </a:r>
          </a:p>
          <a:p>
            <a:pPr marL="628650" lvl="1" indent="-171450">
              <a:buFont typeface="Arial" panose="020B0604020202020204" pitchFamily="34" charset="0"/>
              <a:buChar char="•"/>
            </a:pPr>
            <a:r>
              <a:rPr lang="en-US" dirty="0"/>
              <a:t>Interpret, analyze, and design cells and components at the schematic and layout levels</a:t>
            </a:r>
          </a:p>
          <a:p>
            <a:pPr marL="628650" lvl="1" indent="-171450">
              <a:buFont typeface="Arial" panose="020B0604020202020204" pitchFamily="34" charset="0"/>
              <a:buChar char="•"/>
            </a:pPr>
            <a:r>
              <a:rPr lang="en-US" dirty="0"/>
              <a:t>Analyze delay and power consumption analytically and through simulation</a:t>
            </a:r>
          </a:p>
          <a:p>
            <a:pPr marL="628650" lvl="1" indent="-171450">
              <a:buFont typeface="Arial" panose="020B0604020202020204" pitchFamily="34" charset="0"/>
              <a:buChar char="•"/>
            </a:pPr>
            <a:r>
              <a:rPr lang="en-US" dirty="0"/>
              <a:t>Select appropriate structures for combinational and sequential circuits, </a:t>
            </a:r>
            <a:r>
              <a:rPr lang="en-US" dirty="0" err="1"/>
              <a:t>datapath</a:t>
            </a:r>
            <a:r>
              <a:rPr lang="en-US" dirty="0"/>
              <a:t> and memory components</a:t>
            </a:r>
          </a:p>
          <a:p>
            <a:pPr marL="628650" lvl="1" indent="-171450">
              <a:buFont typeface="Arial" panose="020B0604020202020204" pitchFamily="34" charset="0"/>
              <a:buChar char="•"/>
            </a:pPr>
            <a:r>
              <a:rPr lang="en-US" dirty="0"/>
              <a:t>Describe considerations for reliability and testability</a:t>
            </a:r>
          </a:p>
          <a:p>
            <a:endParaRPr lang="en-US" altLang="en-US" dirty="0">
              <a:ea typeface="ＭＳ Ｐゴシック" panose="020B0600070205080204" pitchFamily="34" charset="-128"/>
            </a:endParaRP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40141333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a:extLst>
              <a:ext uri="{FF2B5EF4-FFF2-40B4-BE49-F238E27FC236}">
                <a16:creationId xmlns:a16="http://schemas.microsoft.com/office/drawing/2014/main" id="{F55A3606-A35E-1644-84DE-EA3F21E833A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ECE0081F-57F2-4F4E-9A84-B41ACC0E015C}"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20</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47106" name="Rectangle 2">
            <a:extLst>
              <a:ext uri="{FF2B5EF4-FFF2-40B4-BE49-F238E27FC236}">
                <a16:creationId xmlns:a16="http://schemas.microsoft.com/office/drawing/2014/main" id="{7FBA91DC-4B97-4B47-B435-97AFAF7A3423}"/>
              </a:ext>
            </a:extLst>
          </p:cNvPr>
          <p:cNvSpPr>
            <a:spLocks noGrp="1" noRot="1" noChangeAspect="1" noChangeArrowheads="1" noTextEdit="1"/>
          </p:cNvSpPr>
          <p:nvPr>
            <p:ph type="sldImg"/>
          </p:nvPr>
        </p:nvSpPr>
        <p:spPr>
          <a:ln/>
        </p:spPr>
      </p:sp>
      <p:sp>
        <p:nvSpPr>
          <p:cNvPr id="47107" name="Rectangle 3">
            <a:extLst>
              <a:ext uri="{FF2B5EF4-FFF2-40B4-BE49-F238E27FC236}">
                <a16:creationId xmlns:a16="http://schemas.microsoft.com/office/drawing/2014/main" id="{63724BCE-24BB-744A-95CC-129AC2C81CE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CMOS transistors are fabricated on silicon wafer.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Using a process known as Lithography</a:t>
            </a:r>
            <a:r>
              <a:rPr lang="en-US" altLang="en-US" b="1" dirty="0">
                <a:ea typeface="ＭＳ Ｐゴシック" panose="020B0600070205080204" pitchFamily="34" charset="-128"/>
              </a:rPr>
              <a:t>,</a:t>
            </a:r>
            <a:r>
              <a:rPr lang="en-US" altLang="en-US" dirty="0">
                <a:ea typeface="ＭＳ Ｐゴシック" panose="020B0600070205080204" pitchFamily="34" charset="-128"/>
              </a:rPr>
              <a:t> patterns can be placed in the silicon wafer like printing press</a:t>
            </a:r>
            <a:r>
              <a:rPr lang="en-US" altLang="en-US" b="1" dirty="0">
                <a:ea typeface="ＭＳ Ｐゴシック" panose="020B0600070205080204" pitchFamily="34" charset="-128"/>
              </a:rPr>
              <a:t>.</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On each step of the CMOS fabrication</a:t>
            </a:r>
            <a:r>
              <a:rPr lang="en-US" altLang="en-US" b="1" dirty="0">
                <a:ea typeface="ＭＳ Ｐゴシック" panose="020B0600070205080204" pitchFamily="34" charset="-128"/>
              </a:rPr>
              <a:t>,</a:t>
            </a:r>
            <a:r>
              <a:rPr lang="en-US" altLang="en-US" dirty="0">
                <a:ea typeface="ＭＳ Ｐゴシック" panose="020B0600070205080204" pitchFamily="34" charset="-128"/>
              </a:rPr>
              <a:t> different materials are deposited or etched</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Let’s understand this by looking at the top and cross-section of wafer in a simplified manufacturing process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2951090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a:extLst>
              <a:ext uri="{FF2B5EF4-FFF2-40B4-BE49-F238E27FC236}">
                <a16:creationId xmlns:a16="http://schemas.microsoft.com/office/drawing/2014/main" id="{902E9A9D-9AD5-1949-8C17-77F12E5F15B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D6564D17-C55A-1848-8D59-A5548212E48C}"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21</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49154" name="Rectangle 2">
            <a:extLst>
              <a:ext uri="{FF2B5EF4-FFF2-40B4-BE49-F238E27FC236}">
                <a16:creationId xmlns:a16="http://schemas.microsoft.com/office/drawing/2014/main" id="{540264C9-724D-8D44-A103-DD6A0459835D}"/>
              </a:ext>
            </a:extLst>
          </p:cNvPr>
          <p:cNvSpPr>
            <a:spLocks noGrp="1" noRot="1" noChangeAspect="1" noChangeArrowheads="1" noTextEdit="1"/>
          </p:cNvSpPr>
          <p:nvPr>
            <p:ph type="sldImg"/>
          </p:nvPr>
        </p:nvSpPr>
        <p:spPr>
          <a:ln/>
        </p:spPr>
      </p:sp>
      <p:sp>
        <p:nvSpPr>
          <p:cNvPr id="49155" name="Rectangle 3">
            <a:extLst>
              <a:ext uri="{FF2B5EF4-FFF2-40B4-BE49-F238E27FC236}">
                <a16:creationId xmlns:a16="http://schemas.microsoft.com/office/drawing/2014/main" id="{A0650E5E-B35D-CC49-A01D-A07FEEF370A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This diagram represents the cross-sectional view of a CMOS inverter.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the diagram, for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a:t>
            </a:r>
            <a:r>
              <a:rPr lang="en-US" altLang="en-US" b="1" dirty="0">
                <a:ea typeface="ＭＳ Ｐゴシック" panose="020B0600070205080204" pitchFamily="34" charset="-128"/>
              </a:rPr>
              <a:t>,</a:t>
            </a:r>
            <a:r>
              <a:rPr lang="en-US" altLang="en-US" dirty="0">
                <a:ea typeface="ＭＳ Ｐゴシック" panose="020B0600070205080204" pitchFamily="34" charset="-128"/>
              </a:rPr>
              <a:t> p-type substrate is used for the body.</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Whereas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transistors require a n-well to avoid its p-type source and drain shorting with p-type substrate from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a:t>
            </a:r>
          </a:p>
        </p:txBody>
      </p:sp>
    </p:spTree>
    <p:extLst>
      <p:ext uri="{BB962C8B-B14F-4D97-AF65-F5344CB8AC3E}">
        <p14:creationId xmlns:p14="http://schemas.microsoft.com/office/powerpoint/2010/main" val="41937543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a:extLst>
              <a:ext uri="{FF2B5EF4-FFF2-40B4-BE49-F238E27FC236}">
                <a16:creationId xmlns:a16="http://schemas.microsoft.com/office/drawing/2014/main" id="{F6753C87-92BD-0E4E-85F2-BD6436395D5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B00DBC56-A6A1-5448-BF61-419BC9F74326}"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22</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1202" name="Rectangle 2">
            <a:extLst>
              <a:ext uri="{FF2B5EF4-FFF2-40B4-BE49-F238E27FC236}">
                <a16:creationId xmlns:a16="http://schemas.microsoft.com/office/drawing/2014/main" id="{94AC9C50-B81D-6D44-87B3-B5C649A869A1}"/>
              </a:ext>
            </a:extLst>
          </p:cNvPr>
          <p:cNvSpPr>
            <a:spLocks noGrp="1" noRot="1" noChangeAspect="1" noChangeArrowheads="1" noTextEdit="1"/>
          </p:cNvSpPr>
          <p:nvPr>
            <p:ph type="sldImg"/>
          </p:nvPr>
        </p:nvSpPr>
        <p:spPr>
          <a:ln/>
        </p:spPr>
      </p:sp>
      <p:sp>
        <p:nvSpPr>
          <p:cNvPr id="51203" name="Rectangle 3">
            <a:extLst>
              <a:ext uri="{FF2B5EF4-FFF2-40B4-BE49-F238E27FC236}">
                <a16:creationId xmlns:a16="http://schemas.microsoft.com/office/drawing/2014/main" id="{7B9DCFB2-A277-FD46-826E-267015E498B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p substrate needs to be tied to GND and n-well to VDD.</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There are metal connections (blue) with the lightly doped semiconductors that form poor connection called Schottky Diode.  To improve these connections, heavily doped well and substrate contacts/taps are used to provide a low-resistance connection path to the body. </a:t>
            </a:r>
          </a:p>
        </p:txBody>
      </p:sp>
    </p:spTree>
    <p:extLst>
      <p:ext uri="{BB962C8B-B14F-4D97-AF65-F5344CB8AC3E}">
        <p14:creationId xmlns:p14="http://schemas.microsoft.com/office/powerpoint/2010/main" val="32439460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a:extLst>
              <a:ext uri="{FF2B5EF4-FFF2-40B4-BE49-F238E27FC236}">
                <a16:creationId xmlns:a16="http://schemas.microsoft.com/office/drawing/2014/main" id="{4E6B3BA5-F1E5-5145-8FF2-0A6360595AE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F7EA8AB3-1079-3040-A1FC-514CCD9310A5}"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23</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3250" name="Rectangle 2">
            <a:extLst>
              <a:ext uri="{FF2B5EF4-FFF2-40B4-BE49-F238E27FC236}">
                <a16:creationId xmlns:a16="http://schemas.microsoft.com/office/drawing/2014/main" id="{8268AEEB-98AC-F344-A7D0-C5837E1C9673}"/>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B0B30DB1-BF31-534D-83F6-29D3F611044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Transistors and wires are defined by masks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This CMOS inverter mask set will look like this.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The dashed line represents the cross-section in the previous slides</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4440090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a:extLst>
              <a:ext uri="{FF2B5EF4-FFF2-40B4-BE49-F238E27FC236}">
                <a16:creationId xmlns:a16="http://schemas.microsoft.com/office/drawing/2014/main" id="{E173F322-01FC-0D42-800B-09F37A71226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1C9DB3BD-6E89-2A4D-9902-4C7AD65568D7}"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24</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5298" name="Rectangle 2">
            <a:extLst>
              <a:ext uri="{FF2B5EF4-FFF2-40B4-BE49-F238E27FC236}">
                <a16:creationId xmlns:a16="http://schemas.microsoft.com/office/drawing/2014/main" id="{545B1E83-8568-2D43-BF95-019452CD9F96}"/>
              </a:ext>
            </a:extLst>
          </p:cNvPr>
          <p:cNvSpPr>
            <a:spLocks noGrp="1" noRot="1" noChangeAspect="1" noChangeArrowheads="1" noTextEdit="1"/>
          </p:cNvSpPr>
          <p:nvPr>
            <p:ph type="sldImg"/>
          </p:nvPr>
        </p:nvSpPr>
        <p:spPr>
          <a:ln/>
        </p:spPr>
      </p:sp>
      <p:sp>
        <p:nvSpPr>
          <p:cNvPr id="55299" name="Rectangle 3">
            <a:extLst>
              <a:ext uri="{FF2B5EF4-FFF2-40B4-BE49-F238E27FC236}">
                <a16:creationId xmlns:a16="http://schemas.microsoft.com/office/drawing/2014/main" id="{B4EF3B42-A460-1342-BE90-10153D3F6AF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There are in total 6 masks:</a:t>
            </a:r>
          </a:p>
          <a:p>
            <a:pPr lvl="1" eaLnBrk="1" hangingPunct="1"/>
            <a:r>
              <a:rPr lang="en-US" altLang="en-US" dirty="0">
                <a:ea typeface="ＭＳ Ｐゴシック" panose="020B0600070205080204" pitchFamily="34" charset="-128"/>
              </a:rPr>
              <a:t>n-well</a:t>
            </a:r>
          </a:p>
          <a:p>
            <a:pPr lvl="1" eaLnBrk="1" hangingPunct="1"/>
            <a:r>
              <a:rPr lang="en-US" altLang="en-US" dirty="0">
                <a:ea typeface="ＭＳ Ｐゴシック" panose="020B0600070205080204" pitchFamily="34" charset="-128"/>
              </a:rPr>
              <a:t>Polysilicon</a:t>
            </a:r>
          </a:p>
          <a:p>
            <a:pPr lvl="1" eaLnBrk="1" hangingPunct="1"/>
            <a:r>
              <a:rPr lang="en-US" altLang="en-US" dirty="0">
                <a:ea typeface="ＭＳ Ｐゴシック" panose="020B0600070205080204" pitchFamily="34" charset="-128"/>
              </a:rPr>
              <a:t>n+ diffusion</a:t>
            </a:r>
          </a:p>
          <a:p>
            <a:pPr lvl="1" eaLnBrk="1" hangingPunct="1"/>
            <a:r>
              <a:rPr lang="en-US" altLang="en-US" dirty="0">
                <a:ea typeface="ＭＳ Ｐゴシック" panose="020B0600070205080204" pitchFamily="34" charset="-128"/>
              </a:rPr>
              <a:t>p+ diffusion</a:t>
            </a:r>
          </a:p>
          <a:p>
            <a:pPr lvl="1" eaLnBrk="1" hangingPunct="1"/>
            <a:r>
              <a:rPr lang="en-US" altLang="en-US" dirty="0">
                <a:ea typeface="ＭＳ Ｐゴシック" panose="020B0600070205080204" pitchFamily="34" charset="-128"/>
              </a:rPr>
              <a:t>Contact</a:t>
            </a:r>
          </a:p>
          <a:p>
            <a:pPr lvl="1" eaLnBrk="1" hangingPunct="1"/>
            <a:r>
              <a:rPr lang="en-US" altLang="en-US" dirty="0">
                <a:ea typeface="ＭＳ Ｐゴシック" panose="020B0600070205080204" pitchFamily="34" charset="-128"/>
              </a:rPr>
              <a:t>Metal</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8239127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id="{FF154F0D-0021-8344-9803-F383DBE25FC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DD3E9987-8563-744C-B6E8-BC915599BE12}"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25</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7346" name="Rectangle 2">
            <a:extLst>
              <a:ext uri="{FF2B5EF4-FFF2-40B4-BE49-F238E27FC236}">
                <a16:creationId xmlns:a16="http://schemas.microsoft.com/office/drawing/2014/main" id="{16541C4D-C185-3A4F-88A1-3443A7ABC52B}"/>
              </a:ext>
            </a:extLst>
          </p:cNvPr>
          <p:cNvSpPr>
            <a:spLocks noGrp="1" noRot="1" noChangeAspect="1" noChangeArrowheads="1" noTextEdit="1"/>
          </p:cNvSpPr>
          <p:nvPr>
            <p:ph type="sldImg"/>
          </p:nvPr>
        </p:nvSpPr>
        <p:spPr>
          <a:ln/>
        </p:spPr>
      </p:sp>
      <p:sp>
        <p:nvSpPr>
          <p:cNvPr id="57347" name="Rectangle 3">
            <a:extLst>
              <a:ext uri="{FF2B5EF4-FFF2-40B4-BE49-F238E27FC236}">
                <a16:creationId xmlns:a16="http://schemas.microsoft.com/office/drawing/2014/main" id="{A4792872-832F-0C40-9E54-76CE24A3AC8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Fabrication of chips are done in huge factories called fabs containing clean rooms as large as football fields and costing billions of dollars</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6081840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a:extLst>
              <a:ext uri="{FF2B5EF4-FFF2-40B4-BE49-F238E27FC236}">
                <a16:creationId xmlns:a16="http://schemas.microsoft.com/office/drawing/2014/main" id="{BF0F9FA5-6EB0-9743-92F6-01023F6709F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EFAEFA44-9599-6B48-B486-5D814AB6906C}"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26</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9394" name="Rectangle 2">
            <a:extLst>
              <a:ext uri="{FF2B5EF4-FFF2-40B4-BE49-F238E27FC236}">
                <a16:creationId xmlns:a16="http://schemas.microsoft.com/office/drawing/2014/main" id="{EB5EC400-3B06-4048-A7CC-FFD80CC7905F}"/>
              </a:ext>
            </a:extLst>
          </p:cNvPr>
          <p:cNvSpPr>
            <a:spLocks noGrp="1" noRot="1" noChangeAspect="1" noChangeArrowheads="1" noTextEdit="1"/>
          </p:cNvSpPr>
          <p:nvPr>
            <p:ph type="sldImg"/>
          </p:nvPr>
        </p:nvSpPr>
        <p:spPr>
          <a:ln/>
        </p:spPr>
      </p:sp>
      <p:sp>
        <p:nvSpPr>
          <p:cNvPr id="59395" name="Rectangle 3">
            <a:extLst>
              <a:ext uri="{FF2B5EF4-FFF2-40B4-BE49-F238E27FC236}">
                <a16:creationId xmlns:a16="http://schemas.microsoft.com/office/drawing/2014/main" id="{00745777-3B3E-2B49-B859-D4B6F72F07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How CMOS is fabricated here, we will see the steps to create our own CMOS inverter.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Start with a blank wafer and build the inverter from the bottom up.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First step will be to form the n-well. To do this: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Cover the wafer with a protective layer of SiO2 (oxide)</a:t>
            </a:r>
          </a:p>
          <a:p>
            <a:pPr eaLnBrk="1" hangingPunct="1"/>
            <a:r>
              <a:rPr lang="en-US" altLang="en-US" dirty="0">
                <a:ea typeface="ＭＳ Ｐゴシック" panose="020B0600070205080204" pitchFamily="34" charset="-128"/>
              </a:rPr>
              <a:t>Remove the layer where the n-well should be built</a:t>
            </a:r>
          </a:p>
          <a:p>
            <a:pPr eaLnBrk="1" hangingPunct="1"/>
            <a:r>
              <a:rPr lang="en-US" altLang="en-US" dirty="0">
                <a:ea typeface="ＭＳ Ｐゴシック" panose="020B0600070205080204" pitchFamily="34" charset="-128"/>
              </a:rPr>
              <a:t>Implant or diffuse n dopants into the exposed wafer </a:t>
            </a:r>
          </a:p>
          <a:p>
            <a:pPr eaLnBrk="1" hangingPunct="1"/>
            <a:r>
              <a:rPr lang="en-US" altLang="en-US" dirty="0">
                <a:ea typeface="ＭＳ Ｐゴシック" panose="020B0600070205080204" pitchFamily="34" charset="-128"/>
              </a:rPr>
              <a:t>And strip off the SiO2 </a:t>
            </a: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3333865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F6047055-AB66-BC4B-9A4F-DB1A6724F55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E7ACEF30-F7DE-5F45-8D9A-13D2E136DEEA}"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27</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61442" name="Rectangle 2">
            <a:extLst>
              <a:ext uri="{FF2B5EF4-FFF2-40B4-BE49-F238E27FC236}">
                <a16:creationId xmlns:a16="http://schemas.microsoft.com/office/drawing/2014/main" id="{4073D351-5407-D24D-9907-73B101C0BB5D}"/>
              </a:ext>
            </a:extLst>
          </p:cNvPr>
          <p:cNvSpPr>
            <a:spLocks noGrp="1" noRot="1" noChangeAspect="1" noChangeArrowheads="1" noTextEdit="1"/>
          </p:cNvSpPr>
          <p:nvPr>
            <p:ph type="sldImg"/>
          </p:nvPr>
        </p:nvSpPr>
        <p:spPr>
          <a:ln/>
        </p:spPr>
      </p:sp>
      <p:sp>
        <p:nvSpPr>
          <p:cNvPr id="61443" name="Rectangle 3">
            <a:extLst>
              <a:ext uri="{FF2B5EF4-FFF2-40B4-BE49-F238E27FC236}">
                <a16:creationId xmlns:a16="http://schemas.microsoft.com/office/drawing/2014/main" id="{54F600CF-FE48-A249-815B-820D5F2DE2C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a:cs typeface="Calibri"/>
              </a:rPr>
              <a:t>Through the use of oxidation, we grow SiO</a:t>
            </a:r>
            <a:r>
              <a:rPr lang="en-US" altLang="en-US" b="0" baseline="-25000" dirty="0">
                <a:ea typeface="ＭＳ Ｐゴシック"/>
                <a:cs typeface="Calibri"/>
              </a:rPr>
              <a:t>2</a:t>
            </a:r>
            <a:r>
              <a:rPr lang="en-US" altLang="en-US" b="0" dirty="0">
                <a:ea typeface="ＭＳ Ｐゴシック"/>
                <a:cs typeface="Calibri"/>
              </a:rPr>
              <a:t> on top of Si wafer. To do this, the temperature needs to be in the range of 900 to 1200 Celsius degrees with H</a:t>
            </a:r>
            <a:r>
              <a:rPr lang="en-US" altLang="en-US" b="0" baseline="-25000" dirty="0">
                <a:ea typeface="ＭＳ Ｐゴシック"/>
                <a:cs typeface="Calibri"/>
              </a:rPr>
              <a:t>2</a:t>
            </a:r>
            <a:r>
              <a:rPr lang="en-US" altLang="en-US" b="0" dirty="0">
                <a:ea typeface="ＭＳ Ｐゴシック"/>
                <a:cs typeface="Calibri"/>
              </a:rPr>
              <a:t>0 or 0</a:t>
            </a:r>
            <a:r>
              <a:rPr lang="en-US" altLang="en-US" b="0" baseline="-25000" dirty="0">
                <a:ea typeface="ＭＳ Ｐゴシック"/>
                <a:cs typeface="Calibri"/>
              </a:rPr>
              <a:t>2</a:t>
            </a:r>
            <a:r>
              <a:rPr lang="en-US" altLang="en-US" b="0" dirty="0">
                <a:ea typeface="ＭＳ Ｐゴシック"/>
                <a:cs typeface="Calibri"/>
              </a:rPr>
              <a:t> in an oxidation furnace. </a:t>
            </a:r>
            <a:endParaRPr lang="en-US" b="0" dirty="0"/>
          </a:p>
          <a:p>
            <a:pPr eaLnBrk="1" hangingPunct="1"/>
            <a:endParaRPr lang="en-US" altLang="en-US" b="0" dirty="0">
              <a:ea typeface="ＭＳ Ｐゴシック" panose="020B0600070205080204" pitchFamily="34" charset="-128"/>
            </a:endParaRP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13660934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a:extLst>
              <a:ext uri="{FF2B5EF4-FFF2-40B4-BE49-F238E27FC236}">
                <a16:creationId xmlns:a16="http://schemas.microsoft.com/office/drawing/2014/main" id="{34DE436C-6144-0E4C-82C9-E947AFC4DDF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C027D0C1-CA8D-7F44-8956-CCA8485C0D5D}"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28</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63490" name="Rectangle 2">
            <a:extLst>
              <a:ext uri="{FF2B5EF4-FFF2-40B4-BE49-F238E27FC236}">
                <a16:creationId xmlns:a16="http://schemas.microsoft.com/office/drawing/2014/main" id="{FD923C39-1FB1-864B-BDDE-F8ED41B39228}"/>
              </a:ext>
            </a:extLst>
          </p:cNvPr>
          <p:cNvSpPr>
            <a:spLocks noGrp="1" noRot="1" noChangeAspect="1" noChangeArrowheads="1" noTextEdit="1"/>
          </p:cNvSpPr>
          <p:nvPr>
            <p:ph type="sldImg"/>
          </p:nvPr>
        </p:nvSpPr>
        <p:spPr>
          <a:ln/>
        </p:spPr>
      </p:sp>
      <p:sp>
        <p:nvSpPr>
          <p:cNvPr id="63491" name="Rectangle 3">
            <a:extLst>
              <a:ext uri="{FF2B5EF4-FFF2-40B4-BE49-F238E27FC236}">
                <a16:creationId xmlns:a16="http://schemas.microsoft.com/office/drawing/2014/main" id="{570E2116-6831-5C49-8D10-2C952B1F4E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Next, a photoresist is placed on top of SiO</a:t>
            </a:r>
            <a:r>
              <a:rPr lang="en-US" altLang="en-US" b="0" baseline="-25000" dirty="0">
                <a:ea typeface="ＭＳ Ｐゴシック" panose="020B0600070205080204" pitchFamily="34" charset="-128"/>
              </a:rPr>
              <a:t>2</a:t>
            </a:r>
            <a:r>
              <a:rPr lang="en-US" altLang="en-US" b="0" dirty="0">
                <a:ea typeface="ＭＳ Ｐゴシック" panose="020B0600070205080204" pitchFamily="34" charset="-128"/>
              </a:rPr>
              <a:t>. This material is a light-sensitive organic polymer and changes when exposed to light. </a:t>
            </a:r>
          </a:p>
        </p:txBody>
      </p:sp>
    </p:spTree>
    <p:extLst>
      <p:ext uri="{BB962C8B-B14F-4D97-AF65-F5344CB8AC3E}">
        <p14:creationId xmlns:p14="http://schemas.microsoft.com/office/powerpoint/2010/main" val="1322483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a:extLst>
              <a:ext uri="{FF2B5EF4-FFF2-40B4-BE49-F238E27FC236}">
                <a16:creationId xmlns:a16="http://schemas.microsoft.com/office/drawing/2014/main" id="{A7F0E051-F93A-2149-A3D9-6CD9EFCA6CA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3C180642-572F-5A4F-A8D8-A2B8BBB08162}"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29</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65538" name="Rectangle 2">
            <a:extLst>
              <a:ext uri="{FF2B5EF4-FFF2-40B4-BE49-F238E27FC236}">
                <a16:creationId xmlns:a16="http://schemas.microsoft.com/office/drawing/2014/main" id="{A646ADFC-9DCE-5144-B322-7E858E0D6ADE}"/>
              </a:ext>
            </a:extLst>
          </p:cNvPr>
          <p:cNvSpPr>
            <a:spLocks noGrp="1" noRot="1" noChangeAspect="1" noChangeArrowheads="1" noTextEdit="1"/>
          </p:cNvSpPr>
          <p:nvPr>
            <p:ph type="sldImg"/>
          </p:nvPr>
        </p:nvSpPr>
        <p:spPr>
          <a:ln/>
        </p:spPr>
      </p:sp>
      <p:sp>
        <p:nvSpPr>
          <p:cNvPr id="65539" name="Rectangle 3">
            <a:extLst>
              <a:ext uri="{FF2B5EF4-FFF2-40B4-BE49-F238E27FC236}">
                <a16:creationId xmlns:a16="http://schemas.microsoft.com/office/drawing/2014/main" id="{64FD2B34-6F9E-B44A-AB3A-1BB5A224CF6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Use lithography to expose photoresist through n-well mask and strip off the exposed part</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025017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F5192470-8E66-F545-9E59-BB95961D6FCB}"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3</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8671201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a:extLst>
              <a:ext uri="{FF2B5EF4-FFF2-40B4-BE49-F238E27FC236}">
                <a16:creationId xmlns:a16="http://schemas.microsoft.com/office/drawing/2014/main" id="{5EA5BAA3-B27C-1D45-A5F5-A70F5F51236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561C0D5B-F297-904D-BDF3-CD94630D9802}"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30</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67586" name="Rectangle 2">
            <a:extLst>
              <a:ext uri="{FF2B5EF4-FFF2-40B4-BE49-F238E27FC236}">
                <a16:creationId xmlns:a16="http://schemas.microsoft.com/office/drawing/2014/main" id="{0420AB21-7290-5B44-93E8-6DD68FAE8F6C}"/>
              </a:ext>
            </a:extLst>
          </p:cNvPr>
          <p:cNvSpPr>
            <a:spLocks noGrp="1" noRot="1" noChangeAspect="1" noChangeArrowheads="1" noTextEdit="1"/>
          </p:cNvSpPr>
          <p:nvPr>
            <p:ph type="sldImg"/>
          </p:nvPr>
        </p:nvSpPr>
        <p:spPr>
          <a:ln/>
        </p:spPr>
      </p:sp>
      <p:sp>
        <p:nvSpPr>
          <p:cNvPr id="67587" name="Rectangle 3">
            <a:extLst>
              <a:ext uri="{FF2B5EF4-FFF2-40B4-BE49-F238E27FC236}">
                <a16:creationId xmlns:a16="http://schemas.microsoft.com/office/drawing/2014/main" id="{AFB7C922-38BE-2A4B-A5E6-38E09A2EEB7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Now etch oxide with hydrofluoric acid</a:t>
            </a:r>
            <a:r>
              <a:rPr lang="en-US" altLang="en-US" b="1" dirty="0">
                <a:ea typeface="ＭＳ Ｐゴシック" panose="020B0600070205080204" pitchFamily="34" charset="-128"/>
              </a:rPr>
              <a:t>;</a:t>
            </a:r>
            <a:r>
              <a:rPr lang="en-US" altLang="en-US" dirty="0">
                <a:ea typeface="ＭＳ Ｐゴシック" panose="020B0600070205080204" pitchFamily="34" charset="-128"/>
              </a:rPr>
              <a:t> this is used to attack the oxide where the resist has been exposed</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342384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a:extLst>
              <a:ext uri="{FF2B5EF4-FFF2-40B4-BE49-F238E27FC236}">
                <a16:creationId xmlns:a16="http://schemas.microsoft.com/office/drawing/2014/main" id="{24F347CA-A6E7-2344-88EE-BDE8CB03F61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D96A4E19-D0A5-CB4E-9F45-0BA98CFE260E}"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31</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69634" name="Rectangle 2">
            <a:extLst>
              <a:ext uri="{FF2B5EF4-FFF2-40B4-BE49-F238E27FC236}">
                <a16:creationId xmlns:a16="http://schemas.microsoft.com/office/drawing/2014/main" id="{8D86EA11-C1E6-2A43-8476-16711FBBAB6C}"/>
              </a:ext>
            </a:extLst>
          </p:cNvPr>
          <p:cNvSpPr>
            <a:spLocks noGrp="1" noRot="1" noChangeAspect="1" noChangeArrowheads="1" noTextEdit="1"/>
          </p:cNvSpPr>
          <p:nvPr>
            <p:ph type="sldImg"/>
          </p:nvPr>
        </p:nvSpPr>
        <p:spPr>
          <a:ln/>
        </p:spPr>
      </p:sp>
      <p:sp>
        <p:nvSpPr>
          <p:cNvPr id="69635" name="Rectangle 3">
            <a:extLst>
              <a:ext uri="{FF2B5EF4-FFF2-40B4-BE49-F238E27FC236}">
                <a16:creationId xmlns:a16="http://schemas.microsoft.com/office/drawing/2014/main" id="{22D1004A-CD9B-464B-AC17-E40A62C227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Strip off the remaining photoresist using a mixture of acids called piranha etch so resist doesn’t melt in the next step.</a:t>
            </a:r>
          </a:p>
        </p:txBody>
      </p:sp>
    </p:spTree>
    <p:extLst>
      <p:ext uri="{BB962C8B-B14F-4D97-AF65-F5344CB8AC3E}">
        <p14:creationId xmlns:p14="http://schemas.microsoft.com/office/powerpoint/2010/main" val="34397523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a:extLst>
              <a:ext uri="{FF2B5EF4-FFF2-40B4-BE49-F238E27FC236}">
                <a16:creationId xmlns:a16="http://schemas.microsoft.com/office/drawing/2014/main" id="{132DDA4D-D34D-FA49-A2AA-5341FE620EF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7DFE7410-BA81-5F45-A854-4BCCDA4E8875}"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32</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71682" name="Rectangle 2">
            <a:extLst>
              <a:ext uri="{FF2B5EF4-FFF2-40B4-BE49-F238E27FC236}">
                <a16:creationId xmlns:a16="http://schemas.microsoft.com/office/drawing/2014/main" id="{8116B0C2-9B77-C34A-AD4B-FE0401B31EAC}"/>
              </a:ext>
            </a:extLst>
          </p:cNvPr>
          <p:cNvSpPr>
            <a:spLocks noGrp="1" noRot="1" noChangeAspect="1" noChangeArrowheads="1" noTextEdit="1"/>
          </p:cNvSpPr>
          <p:nvPr>
            <p:ph type="sldImg"/>
          </p:nvPr>
        </p:nvSpPr>
        <p:spPr>
          <a:ln/>
        </p:spPr>
      </p:sp>
      <p:sp>
        <p:nvSpPr>
          <p:cNvPr id="71683" name="Rectangle 3">
            <a:extLst>
              <a:ext uri="{FF2B5EF4-FFF2-40B4-BE49-F238E27FC236}">
                <a16:creationId xmlns:a16="http://schemas.microsoft.com/office/drawing/2014/main" id="{A0B75D50-FF83-6C45-8743-9411A6D5D75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n-well is formed with diffusion or ion implantation</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For diffusion:</a:t>
            </a:r>
          </a:p>
          <a:p>
            <a:pPr eaLnBrk="1" hangingPunct="1"/>
            <a:r>
              <a:rPr lang="en-US" altLang="en-US" b="0" dirty="0">
                <a:ea typeface="ＭＳ Ｐゴシック" panose="020B0600070205080204" pitchFamily="34" charset="-128"/>
              </a:rPr>
              <a:t>  The wafer is  placed in furnace with arsenic gas and heated until the Arsenic atoms diffuse into the exposed Si.</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For ion implantation: </a:t>
            </a:r>
          </a:p>
          <a:p>
            <a:pPr eaLnBrk="1" hangingPunct="1"/>
            <a:r>
              <a:rPr lang="en-US" altLang="en-US" b="0" dirty="0">
                <a:ea typeface="ＭＳ Ｐゴシック" panose="020B0600070205080204" pitchFamily="34" charset="-128"/>
              </a:rPr>
              <a:t>  The wafer is blasted with a beam of arsenic ions. These ions are blocked by SiO</a:t>
            </a:r>
            <a:r>
              <a:rPr lang="en-US" altLang="en-US" b="0" baseline="-25000" dirty="0">
                <a:ea typeface="ＭＳ Ｐゴシック" panose="020B0600070205080204" pitchFamily="34" charset="-128"/>
              </a:rPr>
              <a:t>2</a:t>
            </a:r>
            <a:r>
              <a:rPr lang="en-US" altLang="en-US" b="0" dirty="0">
                <a:ea typeface="ＭＳ Ｐゴシック" panose="020B0600070205080204" pitchFamily="34" charset="-128"/>
              </a:rPr>
              <a:t> and can only enter the exposed Si. </a:t>
            </a:r>
          </a:p>
        </p:txBody>
      </p:sp>
    </p:spTree>
    <p:extLst>
      <p:ext uri="{BB962C8B-B14F-4D97-AF65-F5344CB8AC3E}">
        <p14:creationId xmlns:p14="http://schemas.microsoft.com/office/powerpoint/2010/main" val="35145719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a:extLst>
              <a:ext uri="{FF2B5EF4-FFF2-40B4-BE49-F238E27FC236}">
                <a16:creationId xmlns:a16="http://schemas.microsoft.com/office/drawing/2014/main" id="{CD6B3C9B-DC21-5D4A-9ECF-7A66C9EBD7A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DF3EE9FC-CAEE-E54C-94FD-5B9450118143}"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33</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73730" name="Rectangle 2">
            <a:extLst>
              <a:ext uri="{FF2B5EF4-FFF2-40B4-BE49-F238E27FC236}">
                <a16:creationId xmlns:a16="http://schemas.microsoft.com/office/drawing/2014/main" id="{9C59FA26-BBE6-7047-895C-40EE3F45F6DA}"/>
              </a:ext>
            </a:extLst>
          </p:cNvPr>
          <p:cNvSpPr>
            <a:spLocks noGrp="1" noRot="1" noChangeAspect="1" noChangeArrowheads="1" noTextEdit="1"/>
          </p:cNvSpPr>
          <p:nvPr>
            <p:ph type="sldImg"/>
          </p:nvPr>
        </p:nvSpPr>
        <p:spPr>
          <a:ln/>
        </p:spPr>
      </p:sp>
      <p:sp>
        <p:nvSpPr>
          <p:cNvPr id="73731" name="Rectangle 3">
            <a:extLst>
              <a:ext uri="{FF2B5EF4-FFF2-40B4-BE49-F238E27FC236}">
                <a16:creationId xmlns:a16="http://schemas.microsoft.com/office/drawing/2014/main" id="{2CB1E455-0C38-E143-BFBC-D06DF94382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Hydrofluoric acid is used to strip off the remaining oxide, resulting in a </a:t>
            </a:r>
            <a:r>
              <a:rPr lang="en-GB" altLang="en-US" sz="1200" b="0" i="0" u="none" strike="noStrike" kern="1200" dirty="0">
                <a:solidFill>
                  <a:schemeClr val="tx1"/>
                </a:solidFill>
                <a:effectLst/>
                <a:latin typeface="+mn-lt"/>
                <a:ea typeface="ＭＳ Ｐゴシック" charset="0"/>
              </a:rPr>
              <a:t>bare wafer with n-well. </a:t>
            </a:r>
          </a:p>
        </p:txBody>
      </p:sp>
    </p:spTree>
    <p:extLst>
      <p:ext uri="{BB962C8B-B14F-4D97-AF65-F5344CB8AC3E}">
        <p14:creationId xmlns:p14="http://schemas.microsoft.com/office/powerpoint/2010/main" val="28896672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1C9CA777-87FB-D740-BB62-FEE5019F8DA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04B2FA5F-E0F0-B542-86BD-4B467ED00944}"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34</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75778" name="Rectangle 2">
            <a:extLst>
              <a:ext uri="{FF2B5EF4-FFF2-40B4-BE49-F238E27FC236}">
                <a16:creationId xmlns:a16="http://schemas.microsoft.com/office/drawing/2014/main" id="{FDB7985A-258B-3B42-B361-1AE2BA69A757}"/>
              </a:ext>
            </a:extLst>
          </p:cNvPr>
          <p:cNvSpPr>
            <a:spLocks noGrp="1" noRot="1" noChangeAspect="1" noChangeArrowheads="1" noTextEdit="1"/>
          </p:cNvSpPr>
          <p:nvPr>
            <p:ph type="sldImg"/>
          </p:nvPr>
        </p:nvSpPr>
        <p:spPr>
          <a:ln/>
        </p:spPr>
      </p:sp>
      <p:sp>
        <p:nvSpPr>
          <p:cNvPr id="75779" name="Rectangle 3">
            <a:extLst>
              <a:ext uri="{FF2B5EF4-FFF2-40B4-BE49-F238E27FC236}">
                <a16:creationId xmlns:a16="http://schemas.microsoft.com/office/drawing/2014/main" id="{7D56A14C-4B15-B44A-9BF1-58C1E0099F1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Next step will be to add the gate.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To do this,  a very thin layer of gate oxide is deposited.</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The chemical vapor deposition (CVD) of silicon layer process is applied. </a:t>
            </a:r>
          </a:p>
          <a:p>
            <a:pPr eaLnBrk="1" hangingPunct="1"/>
            <a:r>
              <a:rPr lang="en-US" altLang="en-US" b="0" dirty="0">
                <a:ea typeface="ＭＳ Ｐゴシック" panose="020B0600070205080204" pitchFamily="34" charset="-128"/>
              </a:rPr>
              <a:t>In this process, the wafer is placed in a furnace with Silane gas (SiH4) which causes it to form many small crystals called polysilicon, which are heavily doped to be a good conductor. </a:t>
            </a: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35656048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C513E307-800E-274C-B78C-050AF37E932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23A6A6F8-1B56-AF47-B21F-EF1C4401B273}"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35</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77826" name="Rectangle 2">
            <a:extLst>
              <a:ext uri="{FF2B5EF4-FFF2-40B4-BE49-F238E27FC236}">
                <a16:creationId xmlns:a16="http://schemas.microsoft.com/office/drawing/2014/main" id="{8990762A-1BD7-9345-AA1A-782FF87A64A6}"/>
              </a:ext>
            </a:extLst>
          </p:cNvPr>
          <p:cNvSpPr>
            <a:spLocks noGrp="1" noRot="1" noChangeAspect="1" noChangeArrowheads="1" noTextEdit="1"/>
          </p:cNvSpPr>
          <p:nvPr>
            <p:ph type="sldImg"/>
          </p:nvPr>
        </p:nvSpPr>
        <p:spPr>
          <a:ln/>
        </p:spPr>
      </p:sp>
      <p:sp>
        <p:nvSpPr>
          <p:cNvPr id="77827" name="Rectangle 3">
            <a:extLst>
              <a:ext uri="{FF2B5EF4-FFF2-40B4-BE49-F238E27FC236}">
                <a16:creationId xmlns:a16="http://schemas.microsoft.com/office/drawing/2014/main" id="{593A3628-F441-4B40-8A4F-B565163D573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ea typeface="ＭＳ Ｐゴシック" panose="020B0600070205080204" pitchFamily="34" charset="-128"/>
              </a:rPr>
              <a:t>Then, we use lithography to pattern polysilicon</a:t>
            </a:r>
            <a:r>
              <a:rPr lang="en-US" altLang="en-US" b="1">
                <a:ea typeface="ＭＳ Ｐゴシック" panose="020B0600070205080204" pitchFamily="34" charset="-128"/>
              </a:rPr>
              <a:t>.</a:t>
            </a:r>
            <a:r>
              <a:rPr lang="en-US" altLang="en-US">
                <a:ea typeface="ＭＳ Ｐゴシック" panose="020B0600070205080204" pitchFamily="34" charset="-128"/>
              </a:rPr>
              <a:t> </a:t>
            </a:r>
          </a:p>
        </p:txBody>
      </p:sp>
    </p:spTree>
    <p:extLst>
      <p:ext uri="{BB962C8B-B14F-4D97-AF65-F5344CB8AC3E}">
        <p14:creationId xmlns:p14="http://schemas.microsoft.com/office/powerpoint/2010/main" val="368533915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a:extLst>
              <a:ext uri="{FF2B5EF4-FFF2-40B4-BE49-F238E27FC236}">
                <a16:creationId xmlns:a16="http://schemas.microsoft.com/office/drawing/2014/main" id="{05445A95-88EC-5740-A280-219E9CAD976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2FEDDB99-9843-BB4A-BDEB-D753852A0D73}"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36</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79874" name="Rectangle 2">
            <a:extLst>
              <a:ext uri="{FF2B5EF4-FFF2-40B4-BE49-F238E27FC236}">
                <a16:creationId xmlns:a16="http://schemas.microsoft.com/office/drawing/2014/main" id="{14499B23-51CD-F444-B03B-2E8E95270131}"/>
              </a:ext>
            </a:extLst>
          </p:cNvPr>
          <p:cNvSpPr>
            <a:spLocks noGrp="1" noRot="1" noChangeAspect="1" noChangeArrowheads="1" noTextEdit="1"/>
          </p:cNvSpPr>
          <p:nvPr>
            <p:ph type="sldImg"/>
          </p:nvPr>
        </p:nvSpPr>
        <p:spPr>
          <a:ln/>
        </p:spPr>
      </p:sp>
      <p:sp>
        <p:nvSpPr>
          <p:cNvPr id="79875" name="Rectangle 3">
            <a:extLst>
              <a:ext uri="{FF2B5EF4-FFF2-40B4-BE49-F238E27FC236}">
                <a16:creationId xmlns:a16="http://schemas.microsoft.com/office/drawing/2014/main" id="{682203DD-E2F1-4545-A2AF-AA4C09BAC9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Next step will be to apply the self-aligned process in which oxide and masking are used to expose where n+ dopants should be diffused or implanted.</a:t>
            </a:r>
          </a:p>
          <a:p>
            <a:pPr eaLnBrk="1" hangingPunct="1"/>
            <a:r>
              <a:rPr lang="en-US" altLang="en-US" dirty="0">
                <a:ea typeface="ＭＳ Ｐゴシック" panose="020B0600070205080204" pitchFamily="34" charset="-128"/>
              </a:rPr>
              <a:t>N-diffusion forms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source, drain</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n-well contact</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4702782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267EC78F-48C2-9341-82A8-0A92F6D142D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82EAD7DC-883A-AD40-833B-19A1A884B7B6}"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37</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1922" name="Rectangle 2">
            <a:extLst>
              <a:ext uri="{FF2B5EF4-FFF2-40B4-BE49-F238E27FC236}">
                <a16:creationId xmlns:a16="http://schemas.microsoft.com/office/drawing/2014/main" id="{B9B4C2CA-59F7-8644-956B-06C8DBE21CE8}"/>
              </a:ext>
            </a:extLst>
          </p:cNvPr>
          <p:cNvSpPr>
            <a:spLocks noGrp="1" noRot="1" noChangeAspect="1" noChangeArrowheads="1" noTextEdit="1"/>
          </p:cNvSpPr>
          <p:nvPr>
            <p:ph type="sldImg"/>
          </p:nvPr>
        </p:nvSpPr>
        <p:spPr>
          <a:ln/>
        </p:spPr>
      </p:sp>
      <p:sp>
        <p:nvSpPr>
          <p:cNvPr id="81923" name="Rectangle 3">
            <a:extLst>
              <a:ext uri="{FF2B5EF4-FFF2-40B4-BE49-F238E27FC236}">
                <a16:creationId xmlns:a16="http://schemas.microsoft.com/office/drawing/2014/main" id="{CF278949-127C-9247-B692-33CD71B89D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ea typeface="ＭＳ Ｐゴシック"/>
                <a:cs typeface="Calibri"/>
              </a:rPr>
              <a:t>To create the n+ region, the process of N-diffusion is performed. </a:t>
            </a:r>
          </a:p>
          <a:p>
            <a:endParaRPr lang="en-US" dirty="0">
              <a:ea typeface="ＭＳ Ｐゴシック"/>
              <a:cs typeface="Calibri"/>
            </a:endParaRPr>
          </a:p>
          <a:p>
            <a:r>
              <a:rPr lang="en-US" dirty="0">
                <a:ea typeface="ＭＳ Ｐゴシック"/>
                <a:cs typeface="Calibri"/>
              </a:rPr>
              <a:t>In this process, a protective layer of oxide is first formed, which is then patterned using the n-diffusion mask to expose the areas where the dopants will be added.</a:t>
            </a:r>
          </a:p>
          <a:p>
            <a:endParaRPr lang="en-US" dirty="0">
              <a:ea typeface="ＭＳ Ｐゴシック"/>
              <a:cs typeface="Calibri"/>
            </a:endParaRPr>
          </a:p>
          <a:p>
            <a:r>
              <a:rPr lang="en-US" dirty="0">
                <a:ea typeface="ＭＳ Ｐゴシック"/>
                <a:cs typeface="Calibri"/>
              </a:rPr>
              <a:t>Since the gates are formed using polysilicon, which will not melt during n+ diffusion, a channel is created the under the gate forming a source and drain. The source and drain are automatically formed adjacent to the gate and therefore called self-aligned process.</a:t>
            </a:r>
          </a:p>
          <a:p>
            <a:endParaRPr lang="en-US" dirty="0">
              <a:ea typeface="ＭＳ Ｐゴシック"/>
              <a:cs typeface="Calibri"/>
            </a:endParaRPr>
          </a:p>
        </p:txBody>
      </p:sp>
    </p:spTree>
    <p:extLst>
      <p:ext uri="{BB962C8B-B14F-4D97-AF65-F5344CB8AC3E}">
        <p14:creationId xmlns:p14="http://schemas.microsoft.com/office/powerpoint/2010/main" val="31228004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a:extLst>
              <a:ext uri="{FF2B5EF4-FFF2-40B4-BE49-F238E27FC236}">
                <a16:creationId xmlns:a16="http://schemas.microsoft.com/office/drawing/2014/main" id="{0798455B-5A3A-F54A-9D8A-C3BA055090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42FD8C71-9D77-B942-BA5C-BFE87C46264A}"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38</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3970" name="Rectangle 2">
            <a:extLst>
              <a:ext uri="{FF2B5EF4-FFF2-40B4-BE49-F238E27FC236}">
                <a16:creationId xmlns:a16="http://schemas.microsoft.com/office/drawing/2014/main" id="{8B75E80F-691D-9346-BAD8-F9B812454A27}"/>
              </a:ext>
            </a:extLst>
          </p:cNvPr>
          <p:cNvSpPr>
            <a:spLocks noGrp="1" noRot="1" noChangeAspect="1" noChangeArrowheads="1" noTextEdit="1"/>
          </p:cNvSpPr>
          <p:nvPr>
            <p:ph type="sldImg"/>
          </p:nvPr>
        </p:nvSpPr>
        <p:spPr>
          <a:ln/>
        </p:spPr>
      </p:sp>
      <p:sp>
        <p:nvSpPr>
          <p:cNvPr id="83971" name="Rectangle 3">
            <a:extLst>
              <a:ext uri="{FF2B5EF4-FFF2-40B4-BE49-F238E27FC236}">
                <a16:creationId xmlns:a16="http://schemas.microsoft.com/office/drawing/2014/main" id="{5B75B40F-1FF0-EA40-80AA-E9C49CCB00A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ea typeface="ＭＳ Ｐゴシック" panose="020B0600070205080204" pitchFamily="34" charset="-128"/>
              </a:rPr>
              <a:t>Nowadays, companies usually use ion implantation to add dopants rather than diffusion, but regions are still called diffusion</a:t>
            </a:r>
            <a:r>
              <a:rPr lang="en-US" altLang="en-US" b="1">
                <a:ea typeface="ＭＳ Ｐゴシック" panose="020B0600070205080204" pitchFamily="34" charset="-128"/>
              </a:rPr>
              <a:t>.</a:t>
            </a:r>
            <a:endParaRPr lang="en-US" altLang="en-US">
              <a:ea typeface="ＭＳ Ｐゴシック" panose="020B0600070205080204" pitchFamily="34" charset="-128"/>
            </a:endParaRPr>
          </a:p>
        </p:txBody>
      </p:sp>
    </p:spTree>
    <p:extLst>
      <p:ext uri="{BB962C8B-B14F-4D97-AF65-F5344CB8AC3E}">
        <p14:creationId xmlns:p14="http://schemas.microsoft.com/office/powerpoint/2010/main" val="19369423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a:extLst>
              <a:ext uri="{FF2B5EF4-FFF2-40B4-BE49-F238E27FC236}">
                <a16:creationId xmlns:a16="http://schemas.microsoft.com/office/drawing/2014/main" id="{19EDEDA0-40D7-7E43-890B-98773AC2C29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B28267D1-2A82-1047-B871-5B157BBFCD83}"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39</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6018" name="Rectangle 2">
            <a:extLst>
              <a:ext uri="{FF2B5EF4-FFF2-40B4-BE49-F238E27FC236}">
                <a16:creationId xmlns:a16="http://schemas.microsoft.com/office/drawing/2014/main" id="{DEF2E0E1-A812-BD4E-86C9-749751D6B2A0}"/>
              </a:ext>
            </a:extLst>
          </p:cNvPr>
          <p:cNvSpPr>
            <a:spLocks noGrp="1" noRot="1" noChangeAspect="1" noChangeArrowheads="1" noTextEdit="1"/>
          </p:cNvSpPr>
          <p:nvPr>
            <p:ph type="sldImg"/>
          </p:nvPr>
        </p:nvSpPr>
        <p:spPr>
          <a:ln/>
        </p:spPr>
      </p:sp>
      <p:sp>
        <p:nvSpPr>
          <p:cNvPr id="86019" name="Rectangle 3">
            <a:extLst>
              <a:ext uri="{FF2B5EF4-FFF2-40B4-BE49-F238E27FC236}">
                <a16:creationId xmlns:a16="http://schemas.microsoft.com/office/drawing/2014/main" id="{57C7EE5F-BCB3-584B-8A85-C2CEE11F364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a:ea typeface="ＭＳ Ｐゴシック" panose="020B0600070205080204" pitchFamily="34" charset="-128"/>
              </a:rPr>
              <a:t>Strip off oxide to complete patterning step</a:t>
            </a:r>
          </a:p>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42894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F5192470-8E66-F545-9E59-BB95961D6FCB}"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4</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ea typeface="ＭＳ Ｐゴシック" panose="020B0600070205080204" pitchFamily="34" charset="-128"/>
            </a:endParaRPr>
          </a:p>
          <a:p>
            <a:pPr marL="0" indent="0">
              <a:buNone/>
            </a:pPr>
            <a:r>
              <a:rPr lang="en-US" altLang="en-US" dirty="0">
                <a:ea typeface="ＭＳ Ｐゴシック" panose="020B0600070205080204" pitchFamily="34" charset="-128"/>
              </a:rPr>
              <a:t>At the end of this lecture, you should be able to</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Describe the properties of </a:t>
            </a:r>
            <a:r>
              <a:rPr lang="en-GB" sz="1800" b="0" i="0" dirty="0" err="1">
                <a:solidFill>
                  <a:srgbClr val="000000"/>
                </a:solidFill>
                <a:effectLst/>
                <a:latin typeface="Calibri" panose="020F0502020204030204" pitchFamily="34" charset="0"/>
              </a:rPr>
              <a:t>nMOS</a:t>
            </a:r>
            <a:r>
              <a:rPr lang="en-GB" sz="1800" b="0" i="0" dirty="0">
                <a:solidFill>
                  <a:srgbClr val="000000"/>
                </a:solidFill>
                <a:effectLst/>
                <a:latin typeface="Calibri" panose="020F0502020204030204" pitchFamily="34" charset="0"/>
              </a:rPr>
              <a:t> and </a:t>
            </a:r>
            <a:r>
              <a:rPr lang="en-GB" sz="1800" b="0" i="0" dirty="0" err="1">
                <a:solidFill>
                  <a:srgbClr val="000000"/>
                </a:solidFill>
                <a:effectLst/>
                <a:latin typeface="Calibri" panose="020F0502020204030204" pitchFamily="34" charset="0"/>
              </a:rPr>
              <a:t>pMOS</a:t>
            </a:r>
            <a:r>
              <a:rPr lang="en-GB" sz="1800" b="0" i="0" dirty="0">
                <a:solidFill>
                  <a:srgbClr val="000000"/>
                </a:solidFill>
                <a:effectLst/>
                <a:latin typeface="Calibri" panose="020F0502020204030204" pitchFamily="34" charset="0"/>
              </a:rPr>
              <a:t> transistors which enables them to be used as digital switches.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Draw schematic of simple logic gates using a combination of </a:t>
            </a:r>
            <a:r>
              <a:rPr lang="en-GB" sz="1800" b="0" i="0" dirty="0" err="1">
                <a:solidFill>
                  <a:srgbClr val="000000"/>
                </a:solidFill>
                <a:effectLst/>
                <a:latin typeface="Calibri" panose="020F0502020204030204" pitchFamily="34" charset="0"/>
              </a:rPr>
              <a:t>nMOS</a:t>
            </a:r>
            <a:r>
              <a:rPr lang="en-GB" sz="1800" b="0" i="0" dirty="0">
                <a:solidFill>
                  <a:srgbClr val="000000"/>
                </a:solidFill>
                <a:effectLst/>
                <a:latin typeface="Calibri" panose="020F0502020204030204" pitchFamily="34" charset="0"/>
              </a:rPr>
              <a:t> and </a:t>
            </a:r>
            <a:r>
              <a:rPr lang="en-GB" sz="1800" b="0" i="0" dirty="0" err="1">
                <a:solidFill>
                  <a:srgbClr val="000000"/>
                </a:solidFill>
                <a:effectLst/>
                <a:latin typeface="Calibri" panose="020F0502020204030204" pitchFamily="34" charset="0"/>
              </a:rPr>
              <a:t>pMOS</a:t>
            </a:r>
            <a:r>
              <a:rPr lang="en-GB" sz="1800" b="0" i="0" dirty="0">
                <a:solidFill>
                  <a:srgbClr val="000000"/>
                </a:solidFill>
                <a:effectLst/>
                <a:latin typeface="Calibri" panose="020F0502020204030204" pitchFamily="34" charset="0"/>
              </a:rPr>
              <a:t> transistors.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Sketch the cross-sections of a CMOS inverter.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List the fabrication steps of a CMOS inverter. </a:t>
            </a: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3088372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a:extLst>
              <a:ext uri="{FF2B5EF4-FFF2-40B4-BE49-F238E27FC236}">
                <a16:creationId xmlns:a16="http://schemas.microsoft.com/office/drawing/2014/main" id="{FBD04931-1093-5B4E-99EB-C37D65A0614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F874743E-1CC5-754C-A50B-6A4D238E6D14}"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40</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8066" name="Rectangle 2">
            <a:extLst>
              <a:ext uri="{FF2B5EF4-FFF2-40B4-BE49-F238E27FC236}">
                <a16:creationId xmlns:a16="http://schemas.microsoft.com/office/drawing/2014/main" id="{CABF5737-7D5C-F94D-8248-D13F96108E90}"/>
              </a:ext>
            </a:extLst>
          </p:cNvPr>
          <p:cNvSpPr>
            <a:spLocks noGrp="1" noRot="1" noChangeAspect="1" noChangeArrowheads="1" noTextEdit="1"/>
          </p:cNvSpPr>
          <p:nvPr>
            <p:ph type="sldImg"/>
          </p:nvPr>
        </p:nvSpPr>
        <p:spPr>
          <a:ln/>
        </p:spPr>
      </p:sp>
      <p:sp>
        <p:nvSpPr>
          <p:cNvPr id="88067" name="Rectangle 3">
            <a:extLst>
              <a:ext uri="{FF2B5EF4-FFF2-40B4-BE49-F238E27FC236}">
                <a16:creationId xmlns:a16="http://schemas.microsoft.com/office/drawing/2014/main" id="{64DD497E-7455-B649-A42D-DAEB0F058C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After the n+ diffusion, we need to use similar steps to form the p+ diffusion regions for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source, drain</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substrate</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1182628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a:extLst>
              <a:ext uri="{FF2B5EF4-FFF2-40B4-BE49-F238E27FC236}">
                <a16:creationId xmlns:a16="http://schemas.microsoft.com/office/drawing/2014/main" id="{5FE1C79A-E1F4-D34E-827A-51BDEC0A4A5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08E081E2-D98F-CA4B-8ACC-6153AE5BF29F}"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41</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90114" name="Rectangle 2">
            <a:extLst>
              <a:ext uri="{FF2B5EF4-FFF2-40B4-BE49-F238E27FC236}">
                <a16:creationId xmlns:a16="http://schemas.microsoft.com/office/drawing/2014/main" id="{3F9829B5-5838-114B-B6D8-ED646E956FE8}"/>
              </a:ext>
            </a:extLst>
          </p:cNvPr>
          <p:cNvSpPr>
            <a:spLocks noGrp="1" noRot="1" noChangeAspect="1" noChangeArrowheads="1" noTextEdit="1"/>
          </p:cNvSpPr>
          <p:nvPr>
            <p:ph type="sldImg"/>
          </p:nvPr>
        </p:nvSpPr>
        <p:spPr>
          <a:ln/>
        </p:spPr>
      </p:sp>
      <p:sp>
        <p:nvSpPr>
          <p:cNvPr id="90115" name="Rectangle 3">
            <a:extLst>
              <a:ext uri="{FF2B5EF4-FFF2-40B4-BE49-F238E27FC236}">
                <a16:creationId xmlns:a16="http://schemas.microsoft.com/office/drawing/2014/main" id="{E2B3FAA0-BCA1-524A-9046-1D61F19C6ED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b="0" dirty="0">
                <a:ea typeface="ＭＳ Ｐゴシック" panose="020B0600070205080204" pitchFamily="34" charset="-128"/>
              </a:rPr>
              <a:t>Now create the contacts for the CMOS inverter, by first covering the chip with thick field oxide and etching the oxide where contact cuts are needed.</a:t>
            </a:r>
          </a:p>
          <a:p>
            <a:pPr eaLnBrk="1" hangingPunct="1"/>
            <a:endParaRPr lang="en-US" altLang="en-US" b="1" dirty="0">
              <a:ea typeface="ＭＳ Ｐゴシック" panose="020B0600070205080204" pitchFamily="34" charset="-128"/>
            </a:endParaRPr>
          </a:p>
        </p:txBody>
      </p:sp>
    </p:spTree>
    <p:extLst>
      <p:ext uri="{BB962C8B-B14F-4D97-AF65-F5344CB8AC3E}">
        <p14:creationId xmlns:p14="http://schemas.microsoft.com/office/powerpoint/2010/main" val="2657769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a:extLst>
              <a:ext uri="{FF2B5EF4-FFF2-40B4-BE49-F238E27FC236}">
                <a16:creationId xmlns:a16="http://schemas.microsoft.com/office/drawing/2014/main" id="{9DA1B35F-F314-994E-8EEF-56811A8F24A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466187CA-7731-3943-92D5-4F988550880E}"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42</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92162" name="Rectangle 2">
            <a:extLst>
              <a:ext uri="{FF2B5EF4-FFF2-40B4-BE49-F238E27FC236}">
                <a16:creationId xmlns:a16="http://schemas.microsoft.com/office/drawing/2014/main" id="{6418A61B-4D57-7443-9202-C57E7CCE0901}"/>
              </a:ext>
            </a:extLst>
          </p:cNvPr>
          <p:cNvSpPr>
            <a:spLocks noGrp="1" noRot="1" noChangeAspect="1" noChangeArrowheads="1" noTextEdit="1"/>
          </p:cNvSpPr>
          <p:nvPr>
            <p:ph type="sldImg"/>
          </p:nvPr>
        </p:nvSpPr>
        <p:spPr>
          <a:ln/>
        </p:spPr>
      </p:sp>
      <p:sp>
        <p:nvSpPr>
          <p:cNvPr id="92163" name="Rectangle 3">
            <a:extLst>
              <a:ext uri="{FF2B5EF4-FFF2-40B4-BE49-F238E27FC236}">
                <a16:creationId xmlns:a16="http://schemas.microsoft.com/office/drawing/2014/main" id="{E95B82CE-DF03-A346-9085-99D850C4D9C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Finally</a:t>
            </a:r>
            <a:r>
              <a:rPr lang="en-US" altLang="en-US" b="1" dirty="0">
                <a:ea typeface="ＭＳ Ｐゴシック" panose="020B0600070205080204" pitchFamily="34" charset="-128"/>
              </a:rPr>
              <a:t>,</a:t>
            </a:r>
            <a:r>
              <a:rPr lang="en-US" altLang="en-US" dirty="0">
                <a:ea typeface="ＭＳ Ｐゴシック" panose="020B0600070205080204" pitchFamily="34" charset="-128"/>
              </a:rPr>
              <a:t> the metal mask is added.</a:t>
            </a:r>
          </a:p>
          <a:p>
            <a:pPr eaLnBrk="1" hangingPunct="1"/>
            <a:r>
              <a:rPr lang="en-US" altLang="en-US" dirty="0">
                <a:ea typeface="ＭＳ Ｐゴシック" panose="020B0600070205080204" pitchFamily="34" charset="-128"/>
              </a:rPr>
              <a:t>Sputter on aluminum over whole wafer and pattern to remove excess metal, leaving wires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5591626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a:extLst>
              <a:ext uri="{FF2B5EF4-FFF2-40B4-BE49-F238E27FC236}">
                <a16:creationId xmlns:a16="http://schemas.microsoft.com/office/drawing/2014/main" id="{3ED767BA-FA12-6C43-8685-635D9D69581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387A44E0-1C95-BE42-A9C0-B5025953A1A2}"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43</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94210" name="Rectangle 2">
            <a:extLst>
              <a:ext uri="{FF2B5EF4-FFF2-40B4-BE49-F238E27FC236}">
                <a16:creationId xmlns:a16="http://schemas.microsoft.com/office/drawing/2014/main" id="{5F1ABC31-804A-9242-87B8-0A67F24E2EDE}"/>
              </a:ext>
            </a:extLst>
          </p:cNvPr>
          <p:cNvSpPr>
            <a:spLocks noGrp="1" noRot="1" noChangeAspect="1" noChangeArrowheads="1" noTextEdit="1"/>
          </p:cNvSpPr>
          <p:nvPr>
            <p:ph type="sldImg"/>
          </p:nvPr>
        </p:nvSpPr>
        <p:spPr>
          <a:ln/>
        </p:spPr>
      </p:sp>
      <p:sp>
        <p:nvSpPr>
          <p:cNvPr id="94211" name="Rectangle 3">
            <a:extLst>
              <a:ext uri="{FF2B5EF4-FFF2-40B4-BE49-F238E27FC236}">
                <a16:creationId xmlns:a16="http://schemas.microsoft.com/office/drawing/2014/main" id="{463A9BFC-8FEC-7841-A527-EBA2B8F9482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layout of chips is specified with a set of masks.</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Minimum dimension of masks determine transistor size.</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A feature size f is equal to the distance between the source and drain.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Features size has been improving by 30% every 3 years.</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It is necessary to normalize the feature size when describing design rules.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We express rules in terms of </a:t>
            </a:r>
            <a:r>
              <a:rPr lang="en-US" altLang="en-US" b="0" dirty="0">
                <a:latin typeface="Apple Symbols" panose="02000000000000000000" pitchFamily="2" charset="-79"/>
                <a:ea typeface="ＭＳ Ｐゴシック" panose="020B0600070205080204" pitchFamily="34" charset="-128"/>
              </a:rPr>
              <a:t>λ(</a:t>
            </a:r>
            <a:r>
              <a:rPr lang="en-US" altLang="en-US" b="0" dirty="0">
                <a:ea typeface="ＭＳ Ｐゴシック" panose="020B0600070205080204" pitchFamily="34" charset="-128"/>
              </a:rPr>
              <a:t>lambda) </a:t>
            </a:r>
            <a:r>
              <a:rPr lang="en-US" altLang="en-US" b="0" dirty="0">
                <a:latin typeface="Apple Symbols" panose="02000000000000000000" pitchFamily="2" charset="-79"/>
                <a:ea typeface="ＭＳ Ｐゴシック" panose="020B0600070205080204" pitchFamily="34" charset="-128"/>
              </a:rPr>
              <a:t>= feature size/2. </a:t>
            </a:r>
            <a:endParaRPr lang="en-US" altLang="en-US" b="0" dirty="0">
              <a:ea typeface="ＭＳ Ｐゴシック" panose="020B0600070205080204" pitchFamily="34" charset="-128"/>
            </a:endParaRP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36779802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a:extLst>
              <a:ext uri="{FF2B5EF4-FFF2-40B4-BE49-F238E27FC236}">
                <a16:creationId xmlns:a16="http://schemas.microsoft.com/office/drawing/2014/main" id="{1062A8B6-4FE1-0E4A-9C9C-EA6D85E714B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00D756CF-992A-A04C-AE8C-4628A5DFFCA4}"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44</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96258" name="Rectangle 2">
            <a:extLst>
              <a:ext uri="{FF2B5EF4-FFF2-40B4-BE49-F238E27FC236}">
                <a16:creationId xmlns:a16="http://schemas.microsoft.com/office/drawing/2014/main" id="{2584A9A1-0CD4-9243-9831-D2D4A82FA7BA}"/>
              </a:ext>
            </a:extLst>
          </p:cNvPr>
          <p:cNvSpPr>
            <a:spLocks noGrp="1" noRot="1" noChangeAspect="1" noChangeArrowheads="1" noTextEdit="1"/>
          </p:cNvSpPr>
          <p:nvPr>
            <p:ph type="sldImg"/>
          </p:nvPr>
        </p:nvSpPr>
        <p:spPr>
          <a:ln/>
        </p:spPr>
      </p:sp>
      <p:sp>
        <p:nvSpPr>
          <p:cNvPr id="96259" name="Rectangle 3">
            <a:extLst>
              <a:ext uri="{FF2B5EF4-FFF2-40B4-BE49-F238E27FC236}">
                <a16:creationId xmlns:a16="http://schemas.microsoft.com/office/drawing/2014/main" id="{A14E4E1D-42AF-5F47-AE68-8D3883BDB3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Here are some examples of conservative rules.</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1266032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a:extLst>
              <a:ext uri="{FF2B5EF4-FFF2-40B4-BE49-F238E27FC236}">
                <a16:creationId xmlns:a16="http://schemas.microsoft.com/office/drawing/2014/main" id="{306AAC67-C1A5-FC49-93F3-4D04032F35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5705EA95-C5A5-0041-85F7-4AE16313394B}"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45</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98306" name="Rectangle 2">
            <a:extLst>
              <a:ext uri="{FF2B5EF4-FFF2-40B4-BE49-F238E27FC236}">
                <a16:creationId xmlns:a16="http://schemas.microsoft.com/office/drawing/2014/main" id="{6591CE46-E67C-EA4F-BF94-F7294936D3F2}"/>
              </a:ext>
            </a:extLst>
          </p:cNvPr>
          <p:cNvSpPr>
            <a:spLocks noGrp="1" noRot="1" noChangeAspect="1" noChangeArrowheads="1" noTextEdit="1"/>
          </p:cNvSpPr>
          <p:nvPr>
            <p:ph type="sldImg"/>
          </p:nvPr>
        </p:nvSpPr>
        <p:spPr>
          <a:ln/>
        </p:spPr>
      </p:sp>
      <p:sp>
        <p:nvSpPr>
          <p:cNvPr id="98307" name="Rectangle 3">
            <a:extLst>
              <a:ext uri="{FF2B5EF4-FFF2-40B4-BE49-F238E27FC236}">
                <a16:creationId xmlns:a16="http://schemas.microsoft.com/office/drawing/2014/main" id="{70F97FF5-B0DF-444A-AFE1-DB1DE4ACB71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CMOS inverter layou</a:t>
            </a:r>
            <a:r>
              <a:rPr lang="en-US" altLang="en-US" b="0" dirty="0">
                <a:solidFill>
                  <a:schemeClr val="accent5"/>
                </a:solidFill>
                <a:ea typeface="ＭＳ Ｐゴシック" panose="020B0600070205080204" pitchFamily="34" charset="-128"/>
              </a:rPr>
              <a:t>t w</a:t>
            </a:r>
            <a:r>
              <a:rPr lang="en-US" altLang="en-US" b="0" dirty="0">
                <a:ea typeface="ＭＳ Ｐゴシック" panose="020B0600070205080204" pitchFamily="34" charset="-128"/>
              </a:rPr>
              <a:t>ill look like this. </a:t>
            </a:r>
          </a:p>
          <a:p>
            <a:pPr eaLnBrk="1" hangingPunct="1"/>
            <a:r>
              <a:rPr lang="en-US" altLang="en-US" b="0" dirty="0">
                <a:ea typeface="ＭＳ Ｐゴシック" panose="020B0600070205080204" pitchFamily="34" charset="-128"/>
              </a:rPr>
              <a:t>Transistor dimensions are specified as width/length, the minimum is 4/2 or sometimes called 1 unit.</a:t>
            </a: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23229314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7">
            <a:extLst>
              <a:ext uri="{FF2B5EF4-FFF2-40B4-BE49-F238E27FC236}">
                <a16:creationId xmlns:a16="http://schemas.microsoft.com/office/drawing/2014/main" id="{0D28ECCE-EFD9-3744-B949-26A5357828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2AD62C59-4B1A-924B-AA70-5ACDFC735492}"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00354" name="Rectangle 2">
            <a:extLst>
              <a:ext uri="{FF2B5EF4-FFF2-40B4-BE49-F238E27FC236}">
                <a16:creationId xmlns:a16="http://schemas.microsoft.com/office/drawing/2014/main" id="{EA4EB882-4FAD-E746-8AB9-EEED7937C1B0}"/>
              </a:ext>
            </a:extLst>
          </p:cNvPr>
          <p:cNvSpPr>
            <a:spLocks noGrp="1" noRot="1" noChangeAspect="1" noChangeArrowheads="1" noTextEdit="1"/>
          </p:cNvSpPr>
          <p:nvPr>
            <p:ph type="sldImg"/>
          </p:nvPr>
        </p:nvSpPr>
        <p:spPr>
          <a:ln/>
        </p:spPr>
      </p:sp>
      <p:sp>
        <p:nvSpPr>
          <p:cNvPr id="100355" name="Rectangle 3">
            <a:extLst>
              <a:ext uri="{FF2B5EF4-FFF2-40B4-BE49-F238E27FC236}">
                <a16:creationId xmlns:a16="http://schemas.microsoft.com/office/drawing/2014/main" id="{05388236-1401-B340-B088-308B7327057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2769895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F5192470-8E66-F545-9E59-BB95961D6FCB}"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5</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a typeface="ＭＳ Ｐゴシック" panose="020B0600070205080204" pitchFamily="34" charset="-128"/>
              </a:rPr>
              <a:t>Some key concepts used frequently in this course.</a:t>
            </a:r>
          </a:p>
          <a:p>
            <a:pPr marL="171450" indent="-171450">
              <a:buFont typeface="Arial" panose="020B0604020202020204" pitchFamily="34" charset="0"/>
              <a:buChar char="•"/>
            </a:pPr>
            <a:r>
              <a:rPr lang="en-US" altLang="en-US" dirty="0">
                <a:ea typeface="ＭＳ Ｐゴシック"/>
                <a:cs typeface="Calibri"/>
              </a:rPr>
              <a:t>IC or Integrated Circuits contain many transistors on one chi</a:t>
            </a:r>
            <a:r>
              <a:rPr lang="en-US" altLang="en-US" b="0" dirty="0">
                <a:ea typeface="ＭＳ Ｐゴシック"/>
                <a:cs typeface="Calibri"/>
              </a:rPr>
              <a:t>p.</a:t>
            </a:r>
            <a:endParaRPr lang="en-US" altLang="en-US" b="0" dirty="0">
              <a:ea typeface="ＭＳ Ｐゴシック" panose="020B0600070205080204" pitchFamily="34" charset="-128"/>
              <a:cs typeface="Calibri"/>
            </a:endParaRPr>
          </a:p>
          <a:p>
            <a:pPr marL="171450" indent="-171450">
              <a:buFont typeface="Arial" panose="020B0604020202020204" pitchFamily="34" charset="0"/>
              <a:buChar char="•"/>
            </a:pPr>
            <a:r>
              <a:rPr lang="en-US" altLang="en-US" dirty="0">
                <a:ea typeface="ＭＳ Ｐゴシック"/>
                <a:cs typeface="Calibri"/>
              </a:rPr>
              <a:t>VLSI or Very Large-Scale Integration is creating IC by combining many transistors in a single chip.</a:t>
            </a:r>
            <a:endParaRPr lang="en-US" altLang="en-US" dirty="0">
              <a:ea typeface="ＭＳ Ｐゴシック" panose="020B0600070205080204" pitchFamily="34" charset="-128"/>
              <a:cs typeface="Calibri"/>
            </a:endParaRPr>
          </a:p>
          <a:p>
            <a:pPr marL="171450" indent="-171450">
              <a:buFont typeface="Arial" panose="020B0604020202020204" pitchFamily="34" charset="0"/>
              <a:buChar char="•"/>
            </a:pPr>
            <a:r>
              <a:rPr lang="en-US" altLang="en-US" dirty="0">
                <a:ea typeface="ＭＳ Ｐゴシック" panose="020B0600070205080204" pitchFamily="34" charset="-128"/>
              </a:rPr>
              <a:t>CMOS or Complementary Metal Oxide Semiconductor is a fast, cheap</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low power transistor. CMOS technology has the advantages of reduced circuit complexity and high density of logic function.</a:t>
            </a:r>
          </a:p>
          <a:p>
            <a:endParaRPr lang="en-US" altLang="en-US" dirty="0">
              <a:ea typeface="ＭＳ Ｐゴシック" panose="020B0600070205080204" pitchFamily="34" charset="-128"/>
            </a:endParaRPr>
          </a:p>
          <a:p>
            <a:r>
              <a:rPr lang="en-US" altLang="en-US" dirty="0">
                <a:ea typeface="ＭＳ Ｐゴシック"/>
                <a:cs typeface="Calibri"/>
              </a:rPr>
              <a:t>We will look at how to build a simple CMOS chip by making use of the rich features of the tools provided by Cadence and Synopsys for schematic capture, layout editing, HDL synthesis and layout routing; both manual and auto routing. In the rest of the course, we will look at how to build a good chip by harnessing the rich features of the tools. </a:t>
            </a:r>
          </a:p>
        </p:txBody>
      </p:sp>
    </p:spTree>
    <p:extLst>
      <p:ext uri="{BB962C8B-B14F-4D97-AF65-F5344CB8AC3E}">
        <p14:creationId xmlns:p14="http://schemas.microsoft.com/office/powerpoint/2010/main" val="270924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38183FCE-26CC-5045-AEA5-D9A6D4CA275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56D30D43-5CE8-6546-B0A6-B1965FEBCD7E}"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6</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20482" name="Rectangle 2">
            <a:extLst>
              <a:ext uri="{FF2B5EF4-FFF2-40B4-BE49-F238E27FC236}">
                <a16:creationId xmlns:a16="http://schemas.microsoft.com/office/drawing/2014/main" id="{D33FC551-78F2-B54E-B96C-29BF103E3F6C}"/>
              </a:ext>
            </a:extLst>
          </p:cNvPr>
          <p:cNvSpPr>
            <a:spLocks noGrp="1" noRot="1" noChangeAspect="1" noChangeArrowheads="1" noTextEdit="1"/>
          </p:cNvSpPr>
          <p:nvPr>
            <p:ph type="sldImg"/>
          </p:nvPr>
        </p:nvSpPr>
        <p:spPr>
          <a:ln/>
        </p:spPr>
      </p:sp>
      <p:sp>
        <p:nvSpPr>
          <p:cNvPr id="20483" name="Rectangle 3">
            <a:extLst>
              <a:ext uri="{FF2B5EF4-FFF2-40B4-BE49-F238E27FC236}">
                <a16:creationId xmlns:a16="http://schemas.microsoft.com/office/drawing/2014/main" id="{240234D6-2D12-E04A-AF07-1FD325985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Transistors are built on a silicon substrate. In semiconductor physics, silicon is a Group IV material (Group 14 if using the new IUPAC numbering) that forms a crystal lattice with bonds to four neighbors</a:t>
            </a:r>
            <a:r>
              <a:rPr lang="en-US" altLang="en-US" b="1" dirty="0">
                <a:ea typeface="ＭＳ Ｐゴシック"/>
                <a:cs typeface="Calibri"/>
              </a:rPr>
              <a:t>.</a:t>
            </a:r>
            <a:r>
              <a:rPr lang="en-US" altLang="en-US" dirty="0">
                <a:ea typeface="ＭＳ Ｐゴシック"/>
                <a:cs typeface="Calibri"/>
              </a:rPr>
              <a:t> </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188001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02F82097-5F5B-894F-A5DB-B11DF27C317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5DFC780F-9150-4543-9BA1-910B960F580C}"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7</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22530" name="Rectangle 2">
            <a:extLst>
              <a:ext uri="{FF2B5EF4-FFF2-40B4-BE49-F238E27FC236}">
                <a16:creationId xmlns:a16="http://schemas.microsoft.com/office/drawing/2014/main" id="{01387D3C-496C-0D41-AE90-57F1E9DB2043}"/>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A3FCA5B4-13D7-974A-B17E-DF1870A1026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Silicon is a semiconductor.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its pure form, silicon has no free carriers and conducts poorly.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dopant or doping agent is a trace of impurity element added to a semiconductor material to alter or change its electrical characteristic such as its conductivity.</a:t>
            </a:r>
          </a:p>
          <a:p>
            <a:pPr eaLnBrk="1" hangingPunct="1"/>
            <a:endParaRPr lang="en-US" altLang="en-US" dirty="0">
              <a:ea typeface="ＭＳ Ｐゴシック"/>
              <a:cs typeface="Calibri"/>
            </a:endParaRPr>
          </a:p>
          <a:p>
            <a:pPr eaLnBrk="1" hangingPunct="1"/>
            <a:r>
              <a:rPr lang="en-US" altLang="en-US" dirty="0">
                <a:ea typeface="ＭＳ Ｐゴシック"/>
                <a:cs typeface="Calibri"/>
              </a:rPr>
              <a:t>Adding dopants increases the conductivity of Silicon. A doping agent can either be an electron donor or an electron acceptor. An electron donor dopant causes the doped semiconductor to have negative electrons as majority charge carriers.  An electron acceptor dopant creates a hole in the doped semiconductor. </a:t>
            </a:r>
          </a:p>
          <a:p>
            <a:pPr eaLnBrk="1" hangingPunct="1"/>
            <a:endParaRPr lang="en-US" altLang="en-US" dirty="0">
              <a:ea typeface="ＭＳ Ｐゴシック"/>
              <a:cs typeface="Calibri"/>
            </a:endParaRPr>
          </a:p>
          <a:p>
            <a:pPr eaLnBrk="1" hangingPunct="1"/>
            <a:r>
              <a:rPr lang="en-US" altLang="en-US" dirty="0">
                <a:ea typeface="ＭＳ Ｐゴシック" panose="020B0600070205080204" pitchFamily="34" charset="-128"/>
              </a:rPr>
              <a:t>An extra electron to Silicon creates an n-type silicon, a common dopant used for this process is phosphorus or arsenic</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Whereas if the Silicon is missing an electron or there is a so</a:t>
            </a:r>
            <a:r>
              <a:rPr lang="en-US" altLang="en-US" b="1" dirty="0">
                <a:ea typeface="ＭＳ Ｐゴシック"/>
                <a:cs typeface="Calibri"/>
              </a:rPr>
              <a:t>-</a:t>
            </a:r>
            <a:r>
              <a:rPr lang="en-US" altLang="en-US" dirty="0">
                <a:ea typeface="ＭＳ Ｐゴシック"/>
                <a:cs typeface="Calibri"/>
              </a:rPr>
              <a:t>called </a:t>
            </a:r>
            <a:r>
              <a:rPr lang="en-US" altLang="en-US" b="1" dirty="0">
                <a:ea typeface="ＭＳ Ｐゴシック"/>
                <a:cs typeface="Calibri"/>
              </a:rPr>
              <a:t>“</a:t>
            </a:r>
            <a:r>
              <a:rPr lang="en-US" altLang="en-US" dirty="0">
                <a:ea typeface="ＭＳ Ｐゴシック"/>
                <a:cs typeface="Calibri"/>
              </a:rPr>
              <a:t>hole</a:t>
            </a:r>
            <a:r>
              <a:rPr lang="en-US" altLang="en-US" b="1" dirty="0">
                <a:ea typeface="ＭＳ Ｐゴシック"/>
                <a:cs typeface="Calibri"/>
              </a:rPr>
              <a:t>”</a:t>
            </a:r>
            <a:r>
              <a:rPr lang="en-US" altLang="en-US" dirty="0">
                <a:ea typeface="ＭＳ Ｐゴシック"/>
                <a:cs typeface="Calibri"/>
              </a:rPr>
              <a:t> in the Silicon, this creates a p-type silicon. A common dopant used for this process is Boron or gallium</a:t>
            </a:r>
            <a:r>
              <a:rPr lang="en-US" altLang="en-US" b="1" dirty="0">
                <a:ea typeface="ＭＳ Ｐゴシック"/>
                <a:cs typeface="Calibri"/>
              </a:rPr>
              <a:t>.</a:t>
            </a:r>
            <a:r>
              <a:rPr lang="en-US" altLang="en-US" dirty="0">
                <a:ea typeface="ＭＳ Ｐゴシック"/>
                <a:cs typeface="Calibri"/>
              </a:rPr>
              <a:t> </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319552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284F32BF-79D8-0D43-9E29-7BA3DCD406E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CD2C1975-8FDC-1240-BEB8-A92AAE867314}"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8</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24578" name="Rectangle 2">
            <a:extLst>
              <a:ext uri="{FF2B5EF4-FFF2-40B4-BE49-F238E27FC236}">
                <a16:creationId xmlns:a16="http://schemas.microsoft.com/office/drawing/2014/main" id="{3BC5E83D-D0B6-0340-B0C4-BFE0C5A289D3}"/>
              </a:ext>
            </a:extLst>
          </p:cNvPr>
          <p:cNvSpPr>
            <a:spLocks noGrp="1" noRot="1" noChangeAspect="1" noChangeArrowheads="1" noTextEdit="1"/>
          </p:cNvSpPr>
          <p:nvPr>
            <p:ph type="sldImg"/>
          </p:nvPr>
        </p:nvSpPr>
        <p:spPr>
          <a:ln/>
        </p:spPr>
      </p:sp>
      <p:sp>
        <p:nvSpPr>
          <p:cNvPr id="24579" name="Rectangle 3">
            <a:extLst>
              <a:ext uri="{FF2B5EF4-FFF2-40B4-BE49-F238E27FC236}">
                <a16:creationId xmlns:a16="http://schemas.microsoft.com/office/drawing/2014/main" id="{A1F49161-947E-7249-8986-D4F7E93188E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A p-n junction forms a diode which a</a:t>
            </a:r>
            <a:r>
              <a:rPr lang="en-GB" dirty="0" err="1"/>
              <a:t>llows</a:t>
            </a:r>
            <a:r>
              <a:rPr lang="en-GB" dirty="0"/>
              <a:t> current to flow only in one direction.</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a:cs typeface="Calibri"/>
            </a:endParaRPr>
          </a:p>
        </p:txBody>
      </p:sp>
    </p:spTree>
    <p:extLst>
      <p:ext uri="{BB962C8B-B14F-4D97-AF65-F5344CB8AC3E}">
        <p14:creationId xmlns:p14="http://schemas.microsoft.com/office/powerpoint/2010/main" val="4070303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C08EFCAB-7E3C-C94B-8B94-E31D9B84726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920750" rtl="0" eaLnBrk="1" fontAlgn="base" latinLnBrk="0" hangingPunct="1">
              <a:lnSpc>
                <a:spcPct val="100000"/>
              </a:lnSpc>
              <a:spcBef>
                <a:spcPct val="0"/>
              </a:spcBef>
              <a:spcAft>
                <a:spcPct val="0"/>
              </a:spcAft>
              <a:buClrTx/>
              <a:buSzTx/>
              <a:buFontTx/>
              <a:buNone/>
              <a:tabLst/>
              <a:defRPr/>
            </a:pPr>
            <a:fld id="{396FD5DB-3C3C-8C49-B95E-7E4310E1323C}"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20750" rtl="0" eaLnBrk="1" fontAlgn="base" latinLnBrk="0" hangingPunct="1">
                <a:lnSpc>
                  <a:spcPct val="100000"/>
                </a:lnSpc>
                <a:spcBef>
                  <a:spcPct val="0"/>
                </a:spcBef>
                <a:spcAft>
                  <a:spcPct val="0"/>
                </a:spcAft>
                <a:buClrTx/>
                <a:buSzTx/>
                <a:buFontTx/>
                <a:buNone/>
                <a:tabLst/>
                <a:defRPr/>
              </a:pPr>
              <a:t>9</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26626" name="Rectangle 2">
            <a:extLst>
              <a:ext uri="{FF2B5EF4-FFF2-40B4-BE49-F238E27FC236}">
                <a16:creationId xmlns:a16="http://schemas.microsoft.com/office/drawing/2014/main" id="{353648EE-B2B0-3946-9987-BAE1EB0EFB97}"/>
              </a:ext>
            </a:extLst>
          </p:cNvPr>
          <p:cNvSpPr>
            <a:spLocks noGrp="1" noRot="1" noChangeAspect="1" noChangeArrowheads="1" noTextEdit="1"/>
          </p:cNvSpPr>
          <p:nvPr>
            <p:ph type="sldImg"/>
          </p:nvPr>
        </p:nvSpPr>
        <p:spPr>
          <a:ln/>
        </p:spPr>
      </p:sp>
      <p:sp>
        <p:nvSpPr>
          <p:cNvPr id="26627" name="Rectangle 3">
            <a:extLst>
              <a:ext uri="{FF2B5EF4-FFF2-40B4-BE49-F238E27FC236}">
                <a16:creationId xmlns:a16="http://schemas.microsoft.com/office/drawing/2014/main" id="{64F2142E-0EC4-0E4F-93FD-E84A78CDB09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A </a:t>
            </a:r>
            <a:r>
              <a:rPr lang="en-US" altLang="en-US" dirty="0" err="1">
                <a:ea typeface="ＭＳ Ｐゴシック"/>
                <a:cs typeface="Calibri"/>
              </a:rPr>
              <a:t>nMOS</a:t>
            </a:r>
            <a:r>
              <a:rPr lang="en-US" altLang="en-US" dirty="0">
                <a:ea typeface="ＭＳ Ｐゴシック"/>
                <a:cs typeface="Calibri"/>
              </a:rPr>
              <a:t> transistor is made of four terminals: gate, source, drain, and body.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Its electronic symbol for a </a:t>
            </a:r>
            <a:r>
              <a:rPr lang="en-US" altLang="en-US" dirty="0" err="1">
                <a:ea typeface="ＭＳ Ｐゴシック"/>
                <a:cs typeface="Calibri"/>
              </a:rPr>
              <a:t>nMOS</a:t>
            </a:r>
            <a:r>
              <a:rPr lang="en-US" altLang="en-US" dirty="0">
                <a:ea typeface="ＭＳ Ｐゴシック"/>
                <a:cs typeface="Calibri"/>
              </a:rPr>
              <a:t> transistor shows the gate, source</a:t>
            </a:r>
            <a:r>
              <a:rPr lang="en-US" altLang="en-US" b="1" dirty="0">
                <a:ea typeface="ＭＳ Ｐゴシック"/>
                <a:cs typeface="Calibri"/>
              </a:rPr>
              <a:t>,</a:t>
            </a:r>
            <a:r>
              <a:rPr lang="en-US" altLang="en-US" dirty="0">
                <a:ea typeface="ＭＳ Ｐゴシック"/>
                <a:cs typeface="Calibri"/>
              </a:rPr>
              <a:t> and drain – the body terminal is usually omitted. </a:t>
            </a:r>
          </a:p>
          <a:p>
            <a:pPr eaLnBrk="1" hangingPunct="1"/>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The source and drain are logically indistinguishable, as shown in the diagram.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2873483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 Column Slide with TOP level Bulle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5360" y="396875"/>
            <a:ext cx="7809072" cy="545633"/>
          </a:xfrm>
        </p:spPr>
        <p:txBody>
          <a:bodyPr anchor="t"/>
          <a:lstStyle>
            <a:lvl1pPr>
              <a:defRPr b="0"/>
            </a:lvl1pPr>
          </a:lstStyle>
          <a:p>
            <a:r>
              <a:rPr lang="en-US" dirty="0"/>
              <a:t>Click to Edit Master Title Style</a:t>
            </a:r>
          </a:p>
        </p:txBody>
      </p:sp>
      <p:sp>
        <p:nvSpPr>
          <p:cNvPr id="4" name="Text Placeholder 2"/>
          <p:cNvSpPr>
            <a:spLocks noGrp="1"/>
          </p:cNvSpPr>
          <p:nvPr>
            <p:ph idx="1" hasCustomPrompt="1"/>
          </p:nvPr>
        </p:nvSpPr>
        <p:spPr>
          <a:xfrm>
            <a:off x="359569" y="975926"/>
            <a:ext cx="8424863" cy="3405188"/>
          </a:xfrm>
          <a:prstGeom prst="rect">
            <a:avLst/>
          </a:prstGeom>
        </p:spPr>
        <p:txBody>
          <a:bodyPr/>
          <a:lstStyle>
            <a:lvl1pPr marL="257175" indent="-257175">
              <a:lnSpc>
                <a:spcPct val="100000"/>
              </a:lnSpc>
              <a:spcBef>
                <a:spcPts val="450"/>
              </a:spcBef>
              <a:spcAft>
                <a:spcPts val="0"/>
              </a:spcAft>
              <a:buClr>
                <a:srgbClr val="990000"/>
              </a:buClr>
              <a:buFont typeface="Arial" charset="0"/>
              <a:buChar char="•"/>
              <a:defRPr sz="1800">
                <a:solidFill>
                  <a:schemeClr val="tx2"/>
                </a:solidFill>
              </a:defRPr>
            </a:lvl1pPr>
            <a:lvl2pPr marL="504587">
              <a:lnSpc>
                <a:spcPct val="100000"/>
              </a:lnSpc>
              <a:spcAft>
                <a:spcPts val="0"/>
              </a:spcAft>
              <a:buClr>
                <a:srgbClr val="990000"/>
              </a:buClr>
              <a:defRPr sz="1500">
                <a:solidFill>
                  <a:schemeClr val="tx2"/>
                </a:solidFill>
              </a:defRPr>
            </a:lvl2pPr>
            <a:lvl3pPr marL="710327">
              <a:lnSpc>
                <a:spcPct val="100000"/>
              </a:lnSpc>
              <a:spcAft>
                <a:spcPts val="0"/>
              </a:spcAft>
              <a:buClr>
                <a:srgbClr val="990000"/>
              </a:buClr>
              <a:defRPr sz="1350">
                <a:solidFill>
                  <a:schemeClr val="tx2"/>
                </a:solidFill>
              </a:defRPr>
            </a:lvl3pPr>
            <a:lvl4pPr marL="969884">
              <a:lnSpc>
                <a:spcPct val="100000"/>
              </a:lnSpc>
              <a:spcAft>
                <a:spcPts val="0"/>
              </a:spcAft>
              <a:buClr>
                <a:srgbClr val="990000"/>
              </a:buClr>
              <a:defRPr sz="1350">
                <a:solidFill>
                  <a:schemeClr val="tx2"/>
                </a:solidFill>
              </a:defRPr>
            </a:lvl4pPr>
            <a:lvl5pPr marL="1138952">
              <a:lnSpc>
                <a:spcPct val="100000"/>
              </a:lnSpc>
              <a:spcAft>
                <a:spcPts val="0"/>
              </a:spcAft>
              <a:buClr>
                <a:srgbClr val="990000"/>
              </a:buClr>
              <a:defRPr sz="1350">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noProof="0" dirty="0"/>
              <a:t>Click to edit Master text styles with Top Level Bullet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194936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 Column Slide w/ Sub">
    <p:spTree>
      <p:nvGrpSpPr>
        <p:cNvPr id="1" name=""/>
        <p:cNvGrpSpPr/>
        <p:nvPr/>
      </p:nvGrpSpPr>
      <p:grpSpPr>
        <a:xfrm>
          <a:off x="0" y="0"/>
          <a:ext cx="0" cy="0"/>
          <a:chOff x="0" y="0"/>
          <a:chExt cx="0" cy="0"/>
        </a:xfrm>
      </p:grpSpPr>
      <p:sp>
        <p:nvSpPr>
          <p:cNvPr id="44" name="Text Placeholder 43"/>
          <p:cNvSpPr>
            <a:spLocks noGrp="1"/>
          </p:cNvSpPr>
          <p:nvPr>
            <p:ph type="body" sz="quarter" idx="13"/>
          </p:nvPr>
        </p:nvSpPr>
        <p:spPr>
          <a:xfrm>
            <a:off x="359569" y="825943"/>
            <a:ext cx="8424863" cy="287073"/>
          </a:xfrm>
        </p:spPr>
        <p:txBody>
          <a:bodyPr/>
          <a:lstStyle>
            <a:lvl1pPr marL="0" indent="0">
              <a:buNone/>
              <a:defRPr lang="en-US" sz="1800">
                <a:solidFill>
                  <a:schemeClr val="accent6"/>
                </a:solidFill>
              </a:defRPr>
            </a:lvl1pPr>
          </a:lstStyle>
          <a:p>
            <a:pPr lvl="0"/>
            <a:r>
              <a:rPr lang="en-US"/>
              <a:t>Click to edit Master text styles</a:t>
            </a:r>
          </a:p>
        </p:txBody>
      </p:sp>
      <p:sp>
        <p:nvSpPr>
          <p:cNvPr id="7" name="Text Placeholder 2"/>
          <p:cNvSpPr>
            <a:spLocks noGrp="1"/>
          </p:cNvSpPr>
          <p:nvPr>
            <p:ph idx="1"/>
          </p:nvPr>
        </p:nvSpPr>
        <p:spPr>
          <a:xfrm>
            <a:off x="359569" y="1295408"/>
            <a:ext cx="8424863" cy="3405920"/>
          </a:xfrm>
          <a:prstGeom prst="rect">
            <a:avLst/>
          </a:prstGeom>
        </p:spPr>
        <p:txBody>
          <a:bodyPr/>
          <a:lstStyle>
            <a:lvl1pPr marL="257175" indent="-257175">
              <a:lnSpc>
                <a:spcPct val="100000"/>
              </a:lnSpc>
              <a:spcBef>
                <a:spcPts val="450"/>
              </a:spcBef>
              <a:spcAft>
                <a:spcPts val="0"/>
              </a:spcAft>
              <a:buClr>
                <a:srgbClr val="990000"/>
              </a:buClr>
              <a:buFont typeface="Arial" charset="0"/>
              <a:buChar char="•"/>
              <a:defRPr sz="1800">
                <a:solidFill>
                  <a:schemeClr val="tx2"/>
                </a:solidFill>
              </a:defRPr>
            </a:lvl1pPr>
            <a:lvl2pPr>
              <a:lnSpc>
                <a:spcPct val="100000"/>
              </a:lnSpc>
              <a:spcAft>
                <a:spcPts val="0"/>
              </a:spcAft>
              <a:buClr>
                <a:srgbClr val="990000"/>
              </a:buClr>
              <a:defRPr sz="1500">
                <a:solidFill>
                  <a:schemeClr val="tx2"/>
                </a:solidFill>
              </a:defRPr>
            </a:lvl2pPr>
            <a:lvl3pPr>
              <a:lnSpc>
                <a:spcPct val="100000"/>
              </a:lnSpc>
              <a:spcAft>
                <a:spcPts val="0"/>
              </a:spcAft>
              <a:buClr>
                <a:srgbClr val="990000"/>
              </a:buClr>
              <a:defRPr>
                <a:solidFill>
                  <a:schemeClr val="tx2"/>
                </a:solidFill>
              </a:defRPr>
            </a:lvl3pPr>
            <a:lvl4pPr>
              <a:lnSpc>
                <a:spcPct val="100000"/>
              </a:lnSpc>
              <a:spcAft>
                <a:spcPts val="0"/>
              </a:spcAft>
              <a:buClr>
                <a:srgbClr val="990000"/>
              </a:buClr>
              <a:defRPr>
                <a:solidFill>
                  <a:schemeClr val="tx2"/>
                </a:solidFill>
              </a:defRPr>
            </a:lvl4pPr>
            <a:lvl5pPr>
              <a:lnSpc>
                <a:spcPct val="100000"/>
              </a:lnSpc>
              <a:spcAft>
                <a:spcPts val="0"/>
              </a:spcAft>
              <a:buClr>
                <a:srgbClr val="990000"/>
              </a:buCl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1">
            <a:extLst>
              <a:ext uri="{FF2B5EF4-FFF2-40B4-BE49-F238E27FC236}">
                <a16:creationId xmlns:a16="http://schemas.microsoft.com/office/drawing/2014/main" id="{83FA1F9A-E603-30EE-5D98-2984F93C5FDA}"/>
              </a:ext>
            </a:extLst>
          </p:cNvPr>
          <p:cNvSpPr>
            <a:spLocks noGrp="1"/>
          </p:cNvSpPr>
          <p:nvPr>
            <p:ph type="title" hasCustomPrompt="1"/>
          </p:nvPr>
        </p:nvSpPr>
        <p:spPr>
          <a:xfrm>
            <a:off x="975360" y="396875"/>
            <a:ext cx="7809072" cy="545633"/>
          </a:xfrm>
        </p:spPr>
        <p:txBody>
          <a:bodyPr anchor="t"/>
          <a:lstStyle>
            <a:lvl1pPr>
              <a:defRPr b="0"/>
            </a:lvl1pPr>
          </a:lstStyle>
          <a:p>
            <a:r>
              <a:rPr lang="en-US" dirty="0"/>
              <a:t>Click to Edit Master Title Style</a:t>
            </a:r>
          </a:p>
        </p:txBody>
      </p:sp>
    </p:spTree>
    <p:extLst>
      <p:ext uri="{BB962C8B-B14F-4D97-AF65-F5344CB8AC3E}">
        <p14:creationId xmlns:p14="http://schemas.microsoft.com/office/powerpoint/2010/main" val="7180701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569" y="944218"/>
            <a:ext cx="8432316" cy="38341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a:extLst>
              <a:ext uri="{FF2B5EF4-FFF2-40B4-BE49-F238E27FC236}">
                <a16:creationId xmlns:a16="http://schemas.microsoft.com/office/drawing/2014/main" id="{536C1463-1F0A-4DBE-D9B1-ED687057A4EF}"/>
              </a:ext>
            </a:extLst>
          </p:cNvPr>
          <p:cNvSpPr>
            <a:spLocks noGrp="1"/>
          </p:cNvSpPr>
          <p:nvPr>
            <p:ph type="title" hasCustomPrompt="1"/>
          </p:nvPr>
        </p:nvSpPr>
        <p:spPr>
          <a:xfrm>
            <a:off x="975360" y="396875"/>
            <a:ext cx="7809072" cy="545633"/>
          </a:xfrm>
        </p:spPr>
        <p:txBody>
          <a:bodyPr anchor="t"/>
          <a:lstStyle>
            <a:lvl1pPr>
              <a:defRPr b="0"/>
            </a:lvl1pPr>
          </a:lstStyle>
          <a:p>
            <a:r>
              <a:rPr lang="en-US" dirty="0"/>
              <a:t>Click to Edit Master Title Style</a:t>
            </a:r>
          </a:p>
        </p:txBody>
      </p:sp>
    </p:spTree>
    <p:extLst>
      <p:ext uri="{BB962C8B-B14F-4D97-AF65-F5344CB8AC3E}">
        <p14:creationId xmlns:p14="http://schemas.microsoft.com/office/powerpoint/2010/main" val="2653865363"/>
      </p:ext>
    </p:extLst>
  </p:cSld>
  <p:clrMapOvr>
    <a:masterClrMapping/>
  </p:clrMapOvr>
  <p:transition>
    <p:zo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itle Placeholder 6"/>
          <p:cNvSpPr>
            <a:spLocks noGrp="1"/>
          </p:cNvSpPr>
          <p:nvPr>
            <p:ph type="title"/>
          </p:nvPr>
        </p:nvSpPr>
        <p:spPr>
          <a:xfrm>
            <a:off x="457200" y="2553884"/>
            <a:ext cx="8229600" cy="952500"/>
          </a:xfrm>
          <a:prstGeom prst="rect">
            <a:avLst/>
          </a:prstGeom>
        </p:spPr>
        <p:txBody>
          <a:bodyPr vert="horz" lIns="91440" tIns="45720" rIns="91440" bIns="45720" rtlCol="0" anchor="ctr">
            <a:normAutofit/>
          </a:bodyPr>
          <a:lstStyle/>
          <a:p>
            <a:r>
              <a:rPr lang="en-US" dirty="0"/>
              <a:t>Click to Enter Title Here</a:t>
            </a:r>
          </a:p>
        </p:txBody>
      </p:sp>
      <p:sp>
        <p:nvSpPr>
          <p:cNvPr id="10" name="Text Placeholder 9"/>
          <p:cNvSpPr>
            <a:spLocks noGrp="1"/>
          </p:cNvSpPr>
          <p:nvPr>
            <p:ph type="body" sz="quarter" idx="10" hasCustomPrompt="1"/>
          </p:nvPr>
        </p:nvSpPr>
        <p:spPr>
          <a:xfrm>
            <a:off x="458788" y="3880087"/>
            <a:ext cx="8223250" cy="1111250"/>
          </a:xfrm>
          <a:prstGeom prst="rect">
            <a:avLst/>
          </a:prstGeom>
        </p:spPr>
        <p:txBody>
          <a:bodyPr/>
          <a:lstStyle/>
          <a:p>
            <a:pPr lvl="0"/>
            <a:r>
              <a:rPr lang="en-US" dirty="0"/>
              <a:t>Click to Enter Name Here</a:t>
            </a:r>
          </a:p>
        </p:txBody>
      </p:sp>
    </p:spTree>
    <p:extLst>
      <p:ext uri="{BB962C8B-B14F-4D97-AF65-F5344CB8AC3E}">
        <p14:creationId xmlns:p14="http://schemas.microsoft.com/office/powerpoint/2010/main" val="1371567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57943" y="398584"/>
            <a:ext cx="7826489" cy="545633"/>
          </a:xfrm>
          <a:prstGeom prst="rect">
            <a:avLst/>
          </a:prstGeom>
        </p:spPr>
        <p:txBody>
          <a:bodyPr vert="horz" lIns="0" tIns="0" rIns="0" bIns="0" rtlCol="0" anchor="t">
            <a:noAutofit/>
          </a:bodyPr>
          <a:lstStyle/>
          <a:p>
            <a:r>
              <a:rPr lang="en-US" dirty="0"/>
              <a:t>Click to edit Master title style</a:t>
            </a:r>
          </a:p>
        </p:txBody>
      </p:sp>
      <p:sp>
        <p:nvSpPr>
          <p:cNvPr id="1029" name="TextBox 26"/>
          <p:cNvSpPr txBox="1">
            <a:spLocks noChangeArrowheads="1"/>
          </p:cNvSpPr>
          <p:nvPr userDrawn="1"/>
        </p:nvSpPr>
        <p:spPr bwMode="auto">
          <a:xfrm>
            <a:off x="369093" y="5342203"/>
            <a:ext cx="234554" cy="103875"/>
          </a:xfrm>
          <a:prstGeom prst="rect">
            <a:avLst/>
          </a:prstGeom>
          <a:noFill/>
          <a:ln>
            <a:noFill/>
          </a:ln>
        </p:spPr>
        <p:txBody>
          <a:bodyPr lIns="0" tIns="0" rIns="0" bIns="0">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eaLnBrk="1" hangingPunct="1">
              <a:lnSpc>
                <a:spcPct val="90000"/>
              </a:lnSpc>
              <a:spcAft>
                <a:spcPts val="450"/>
              </a:spcAft>
              <a:buFont typeface="Arial" charset="0"/>
              <a:buNone/>
              <a:defRPr/>
            </a:pPr>
            <a:fld id="{2682C2D1-8EA8-E748-B66F-74D4D53CF8F8}" type="slidenum">
              <a:rPr lang="en-US" altLang="en-US" sz="750" smtClean="0">
                <a:solidFill>
                  <a:srgbClr val="7F7F7F"/>
                </a:solidFill>
              </a:rPr>
              <a:pPr eaLnBrk="1" hangingPunct="1">
                <a:lnSpc>
                  <a:spcPct val="90000"/>
                </a:lnSpc>
                <a:spcAft>
                  <a:spcPts val="450"/>
                </a:spcAft>
                <a:buFont typeface="Arial" charset="0"/>
                <a:buNone/>
                <a:defRPr/>
              </a:pPr>
              <a:t>‹#›</a:t>
            </a:fld>
            <a:endParaRPr lang="en-US" altLang="en-US" sz="750">
              <a:solidFill>
                <a:srgbClr val="7F7F7F"/>
              </a:solidFill>
            </a:endParaRPr>
          </a:p>
        </p:txBody>
      </p:sp>
      <p:sp>
        <p:nvSpPr>
          <p:cNvPr id="7" name="Text Placeholder 2">
            <a:extLst>
              <a:ext uri="{FF2B5EF4-FFF2-40B4-BE49-F238E27FC236}">
                <a16:creationId xmlns:a16="http://schemas.microsoft.com/office/drawing/2014/main" id="{84EB643E-3109-434C-BA97-15D4C8A5EF9E}"/>
              </a:ext>
            </a:extLst>
          </p:cNvPr>
          <p:cNvSpPr>
            <a:spLocks noGrp="1"/>
          </p:cNvSpPr>
          <p:nvPr>
            <p:ph type="body" idx="1"/>
          </p:nvPr>
        </p:nvSpPr>
        <p:spPr>
          <a:xfrm>
            <a:off x="359569" y="944218"/>
            <a:ext cx="8432316" cy="383415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20"/>
          <p:cNvSpPr txBox="1">
            <a:spLocks noChangeArrowheads="1"/>
          </p:cNvSpPr>
          <p:nvPr userDrawn="1"/>
        </p:nvSpPr>
        <p:spPr bwMode="auto">
          <a:xfrm>
            <a:off x="736998" y="5344316"/>
            <a:ext cx="1171213" cy="103875"/>
          </a:xfrm>
          <a:prstGeom prst="rect">
            <a:avLst/>
          </a:prstGeom>
          <a:noFill/>
          <a:ln>
            <a:noFill/>
          </a:ln>
        </p:spPr>
        <p:txBody>
          <a:bodyPr wrap="square" lIns="0" tIns="0" rIns="0" bIns="0"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l" eaLnBrk="1" hangingPunct="1">
              <a:lnSpc>
                <a:spcPct val="90000"/>
              </a:lnSpc>
              <a:spcAft>
                <a:spcPts val="450"/>
              </a:spcAft>
              <a:buFont typeface="Arial" charset="0"/>
              <a:buNone/>
              <a:defRPr/>
            </a:pPr>
            <a:r>
              <a:rPr lang="en-US" altLang="en-US" sz="750">
                <a:solidFill>
                  <a:srgbClr val="7F7F7F"/>
                </a:solidFill>
              </a:rPr>
              <a:t>© 2020 Arm Limited </a:t>
            </a:r>
          </a:p>
        </p:txBody>
      </p:sp>
      <p:pic>
        <p:nvPicPr>
          <p:cNvPr id="3" name="Picture 2">
            <a:extLst>
              <a:ext uri="{FF2B5EF4-FFF2-40B4-BE49-F238E27FC236}">
                <a16:creationId xmlns:a16="http://schemas.microsoft.com/office/drawing/2014/main" id="{9A012347-3565-314A-935A-F06376FE34D5}"/>
              </a:ext>
            </a:extLst>
          </p:cNvPr>
          <p:cNvPicPr>
            <a:picLocks noChangeAspect="1"/>
          </p:cNvPicPr>
          <p:nvPr userDrawn="1"/>
        </p:nvPicPr>
        <p:blipFill>
          <a:blip r:embed="rId6"/>
          <a:stretch>
            <a:fillRect/>
          </a:stretch>
        </p:blipFill>
        <p:spPr>
          <a:xfrm>
            <a:off x="8204041" y="5315744"/>
            <a:ext cx="580700" cy="197362"/>
          </a:xfrm>
          <a:prstGeom prst="rect">
            <a:avLst/>
          </a:prstGeom>
        </p:spPr>
      </p:pic>
      <p:pic>
        <p:nvPicPr>
          <p:cNvPr id="4" name="Picture 3" descr="A black and white logo&#10;&#10;Description automatically generated">
            <a:extLst>
              <a:ext uri="{FF2B5EF4-FFF2-40B4-BE49-F238E27FC236}">
                <a16:creationId xmlns:a16="http://schemas.microsoft.com/office/drawing/2014/main" id="{4AB2B416-43B6-0517-6622-696EE085B405}"/>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02032" y="5134633"/>
            <a:ext cx="2832098" cy="537661"/>
          </a:xfrm>
          <a:prstGeom prst="rect">
            <a:avLst/>
          </a:prstGeom>
        </p:spPr>
      </p:pic>
      <p:sp>
        <p:nvSpPr>
          <p:cNvPr id="5" name="Rectangle 4">
            <a:extLst>
              <a:ext uri="{FF2B5EF4-FFF2-40B4-BE49-F238E27FC236}">
                <a16:creationId xmlns:a16="http://schemas.microsoft.com/office/drawing/2014/main" id="{806FE385-4105-D07A-642D-69D4DFFCA166}"/>
              </a:ext>
            </a:extLst>
          </p:cNvPr>
          <p:cNvSpPr/>
          <p:nvPr userDrawn="1"/>
        </p:nvSpPr>
        <p:spPr>
          <a:xfrm>
            <a:off x="122676" y="-1530703"/>
            <a:ext cx="733465" cy="2367520"/>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7463770-89F6-7D91-968B-6C9122741211}"/>
              </a:ext>
            </a:extLst>
          </p:cNvPr>
          <p:cNvPicPr>
            <a:picLocks noChangeAspect="1"/>
          </p:cNvPicPr>
          <p:nvPr userDrawn="1"/>
        </p:nvPicPr>
        <p:blipFill>
          <a:blip r:embed="rId8" cstate="screen">
            <a:extLst>
              <a:ext uri="{28A0092B-C50C-407E-A947-70E740481C1C}">
                <a14:useLocalDpi xmlns:a14="http://schemas.microsoft.com/office/drawing/2010/main"/>
              </a:ext>
            </a:extLst>
          </a:blip>
          <a:stretch>
            <a:fillRect/>
          </a:stretch>
        </p:blipFill>
        <p:spPr>
          <a:xfrm>
            <a:off x="-158203" y="-301049"/>
            <a:ext cx="1289146" cy="1415797"/>
          </a:xfrm>
          <a:prstGeom prst="rect">
            <a:avLst/>
          </a:prstGeom>
        </p:spPr>
      </p:pic>
    </p:spTree>
    <p:extLst>
      <p:ext uri="{BB962C8B-B14F-4D97-AF65-F5344CB8AC3E}">
        <p14:creationId xmlns:p14="http://schemas.microsoft.com/office/powerpoint/2010/main" val="1830913239"/>
      </p:ext>
    </p:extLst>
  </p:cSld>
  <p:clrMap bg1="lt1" tx1="dk1" bg2="lt2" tx2="dk2" accent1="accent1" accent2="accent2" accent3="accent3" accent4="accent4" accent5="accent5" accent6="accent6" hlink="hlink" folHlink="folHlink"/>
  <p:sldLayoutIdLst>
    <p:sldLayoutId id="2147484259" r:id="rId1"/>
    <p:sldLayoutId id="2147484260" r:id="rId2"/>
    <p:sldLayoutId id="2147484262" r:id="rId3"/>
    <p:sldLayoutId id="2147484264" r:id="rId4"/>
  </p:sldLayoutIdLst>
  <p:hf sldNum="0" hdr="0" ftr="0" dt="0"/>
  <p:txStyles>
    <p:titleStyle>
      <a:lvl1pPr algn="l" rtl="0" eaLnBrk="1" fontAlgn="base" hangingPunct="1">
        <a:lnSpc>
          <a:spcPct val="85000"/>
        </a:lnSpc>
        <a:spcBef>
          <a:spcPct val="0"/>
        </a:spcBef>
        <a:spcAft>
          <a:spcPct val="0"/>
        </a:spcAft>
        <a:defRPr sz="2700" b="0" kern="1200" spc="-38">
          <a:solidFill>
            <a:srgbClr val="990000"/>
          </a:solidFill>
          <a:latin typeface="+mn-lt"/>
          <a:ea typeface="ＭＳ Ｐゴシック" charset="0"/>
          <a:cs typeface="ＭＳ Ｐゴシック" charset="0"/>
        </a:defRPr>
      </a:lvl1pPr>
      <a:lvl2pPr algn="l" rtl="0" eaLnBrk="1" fontAlgn="base" hangingPunct="1">
        <a:lnSpc>
          <a:spcPct val="85000"/>
        </a:lnSpc>
        <a:spcBef>
          <a:spcPct val="0"/>
        </a:spcBef>
        <a:spcAft>
          <a:spcPct val="0"/>
        </a:spcAft>
        <a:defRPr sz="2700" b="1">
          <a:solidFill>
            <a:schemeClr val="accent1"/>
          </a:solidFill>
          <a:latin typeface="Calibri" charset="0"/>
          <a:ea typeface="ＭＳ Ｐゴシック" charset="0"/>
          <a:cs typeface="ＭＳ Ｐゴシック" charset="0"/>
        </a:defRPr>
      </a:lvl2pPr>
      <a:lvl3pPr algn="l" rtl="0" eaLnBrk="1" fontAlgn="base" hangingPunct="1">
        <a:lnSpc>
          <a:spcPct val="85000"/>
        </a:lnSpc>
        <a:spcBef>
          <a:spcPct val="0"/>
        </a:spcBef>
        <a:spcAft>
          <a:spcPct val="0"/>
        </a:spcAft>
        <a:defRPr sz="2700" b="1">
          <a:solidFill>
            <a:schemeClr val="accent1"/>
          </a:solidFill>
          <a:latin typeface="Calibri" charset="0"/>
          <a:ea typeface="ＭＳ Ｐゴシック" charset="0"/>
          <a:cs typeface="ＭＳ Ｐゴシック" charset="0"/>
        </a:defRPr>
      </a:lvl3pPr>
      <a:lvl4pPr algn="l" rtl="0" eaLnBrk="1" fontAlgn="base" hangingPunct="1">
        <a:lnSpc>
          <a:spcPct val="85000"/>
        </a:lnSpc>
        <a:spcBef>
          <a:spcPct val="0"/>
        </a:spcBef>
        <a:spcAft>
          <a:spcPct val="0"/>
        </a:spcAft>
        <a:defRPr sz="2700" b="1">
          <a:solidFill>
            <a:schemeClr val="accent1"/>
          </a:solidFill>
          <a:latin typeface="Calibri" charset="0"/>
          <a:ea typeface="ＭＳ Ｐゴシック" charset="0"/>
          <a:cs typeface="ＭＳ Ｐゴシック" charset="0"/>
        </a:defRPr>
      </a:lvl4pPr>
      <a:lvl5pPr algn="l" rtl="0" eaLnBrk="1" fontAlgn="base" hangingPunct="1">
        <a:lnSpc>
          <a:spcPct val="85000"/>
        </a:lnSpc>
        <a:spcBef>
          <a:spcPct val="0"/>
        </a:spcBef>
        <a:spcAft>
          <a:spcPct val="0"/>
        </a:spcAft>
        <a:defRPr sz="2700" b="1">
          <a:solidFill>
            <a:schemeClr val="accent1"/>
          </a:solidFill>
          <a:latin typeface="Calibri" charset="0"/>
          <a:ea typeface="ＭＳ Ｐゴシック" charset="0"/>
          <a:cs typeface="ＭＳ Ｐゴシック" charset="0"/>
        </a:defRPr>
      </a:lvl5pPr>
      <a:lvl6pPr marL="342900" algn="l" rtl="0" eaLnBrk="1" fontAlgn="base" hangingPunct="1">
        <a:lnSpc>
          <a:spcPct val="85000"/>
        </a:lnSpc>
        <a:spcBef>
          <a:spcPct val="0"/>
        </a:spcBef>
        <a:spcAft>
          <a:spcPct val="0"/>
        </a:spcAft>
        <a:defRPr sz="2700" b="1">
          <a:solidFill>
            <a:schemeClr val="accent1"/>
          </a:solidFill>
          <a:latin typeface="Calibri" charset="0"/>
        </a:defRPr>
      </a:lvl6pPr>
      <a:lvl7pPr marL="685800" algn="l" rtl="0" eaLnBrk="1" fontAlgn="base" hangingPunct="1">
        <a:lnSpc>
          <a:spcPct val="85000"/>
        </a:lnSpc>
        <a:spcBef>
          <a:spcPct val="0"/>
        </a:spcBef>
        <a:spcAft>
          <a:spcPct val="0"/>
        </a:spcAft>
        <a:defRPr sz="2700" b="1">
          <a:solidFill>
            <a:schemeClr val="accent1"/>
          </a:solidFill>
          <a:latin typeface="Calibri" charset="0"/>
        </a:defRPr>
      </a:lvl7pPr>
      <a:lvl8pPr marL="1028700" algn="l" rtl="0" eaLnBrk="1" fontAlgn="base" hangingPunct="1">
        <a:lnSpc>
          <a:spcPct val="85000"/>
        </a:lnSpc>
        <a:spcBef>
          <a:spcPct val="0"/>
        </a:spcBef>
        <a:spcAft>
          <a:spcPct val="0"/>
        </a:spcAft>
        <a:defRPr sz="2700" b="1">
          <a:solidFill>
            <a:schemeClr val="accent1"/>
          </a:solidFill>
          <a:latin typeface="Calibri" charset="0"/>
        </a:defRPr>
      </a:lvl8pPr>
      <a:lvl9pPr marL="1371600" algn="l" rtl="0" eaLnBrk="1" fontAlgn="base" hangingPunct="1">
        <a:lnSpc>
          <a:spcPct val="85000"/>
        </a:lnSpc>
        <a:spcBef>
          <a:spcPct val="0"/>
        </a:spcBef>
        <a:spcAft>
          <a:spcPct val="0"/>
        </a:spcAft>
        <a:defRPr sz="2700" b="1">
          <a:solidFill>
            <a:schemeClr val="accent1"/>
          </a:solidFill>
          <a:latin typeface="Calibri" charset="0"/>
        </a:defRPr>
      </a:lvl9pPr>
    </p:titleStyle>
    <p:bodyStyle>
      <a:lvl1pPr marL="257175" indent="-257175" algn="l" rtl="0" eaLnBrk="1" fontAlgn="base" hangingPunct="1">
        <a:lnSpc>
          <a:spcPct val="100000"/>
        </a:lnSpc>
        <a:spcBef>
          <a:spcPts val="450"/>
        </a:spcBef>
        <a:spcAft>
          <a:spcPts val="0"/>
        </a:spcAft>
        <a:buClr>
          <a:srgbClr val="990000"/>
        </a:buClr>
        <a:buFont typeface="Arial" charset="0"/>
        <a:buChar char="•"/>
        <a:defRPr sz="1800" kern="1200">
          <a:solidFill>
            <a:schemeClr val="tx2"/>
          </a:solidFill>
          <a:latin typeface="+mn-lt"/>
          <a:ea typeface="ＭＳ Ｐゴシック" charset="0"/>
          <a:cs typeface="ＭＳ Ｐゴシック" charset="0"/>
        </a:defRPr>
      </a:lvl1pPr>
      <a:lvl2pPr marL="436007" indent="-125016" algn="l" rtl="0" eaLnBrk="1" fontAlgn="base" hangingPunct="1">
        <a:lnSpc>
          <a:spcPct val="100000"/>
        </a:lnSpc>
        <a:spcBef>
          <a:spcPts val="0"/>
        </a:spcBef>
        <a:spcAft>
          <a:spcPts val="0"/>
        </a:spcAft>
        <a:buClr>
          <a:srgbClr val="990000"/>
        </a:buClr>
        <a:buSzPct val="80000"/>
        <a:buFont typeface="Arial" charset="0"/>
        <a:buChar char="•"/>
        <a:defRPr sz="1500" kern="1200">
          <a:solidFill>
            <a:srgbClr val="383838"/>
          </a:solidFill>
          <a:latin typeface="+mn-lt"/>
          <a:ea typeface="ＭＳ Ｐゴシック" charset="0"/>
          <a:cs typeface="+mn-cs"/>
        </a:defRPr>
      </a:lvl2pPr>
      <a:lvl3pPr marL="641747" indent="-125016" algn="l" rtl="0" eaLnBrk="1" fontAlgn="base" hangingPunct="1">
        <a:lnSpc>
          <a:spcPct val="100000"/>
        </a:lnSpc>
        <a:spcBef>
          <a:spcPts val="0"/>
        </a:spcBef>
        <a:spcAft>
          <a:spcPts val="0"/>
        </a:spcAft>
        <a:buClr>
          <a:srgbClr val="990000"/>
        </a:buClr>
        <a:buSzPct val="80000"/>
        <a:buFont typeface="Calibri" charset="0"/>
        <a:buChar char="–"/>
        <a:defRPr kern="1200">
          <a:solidFill>
            <a:srgbClr val="383838"/>
          </a:solidFill>
          <a:latin typeface="+mn-lt"/>
          <a:ea typeface="ＭＳ Ｐゴシック" charset="0"/>
          <a:cs typeface="+mn-cs"/>
        </a:defRPr>
      </a:lvl3pPr>
      <a:lvl4pPr marL="901304" indent="-129779" algn="l" rtl="0" eaLnBrk="1" fontAlgn="base" hangingPunct="1">
        <a:lnSpc>
          <a:spcPct val="100000"/>
        </a:lnSpc>
        <a:spcBef>
          <a:spcPts val="0"/>
        </a:spcBef>
        <a:spcAft>
          <a:spcPts val="0"/>
        </a:spcAft>
        <a:buClr>
          <a:srgbClr val="990000"/>
        </a:buClr>
        <a:buSzPct val="80000"/>
        <a:buFont typeface="Wingdings" charset="2"/>
        <a:buChar char="§"/>
        <a:defRPr kern="1200">
          <a:solidFill>
            <a:srgbClr val="383838"/>
          </a:solidFill>
          <a:latin typeface="+mn-lt"/>
          <a:ea typeface="ＭＳ Ｐゴシック" charset="0"/>
          <a:cs typeface="+mn-cs"/>
        </a:defRPr>
      </a:lvl4pPr>
      <a:lvl5pPr marL="1070372" indent="-126206" algn="l" rtl="0" eaLnBrk="1" fontAlgn="base" hangingPunct="1">
        <a:lnSpc>
          <a:spcPct val="100000"/>
        </a:lnSpc>
        <a:spcBef>
          <a:spcPts val="0"/>
        </a:spcBef>
        <a:spcAft>
          <a:spcPts val="0"/>
        </a:spcAft>
        <a:buClr>
          <a:srgbClr val="990000"/>
        </a:buClr>
        <a:buSzPct val="80000"/>
        <a:buFont typeface="Calibri" charset="0"/>
        <a:buChar char="–"/>
        <a:defRPr kern="1200">
          <a:solidFill>
            <a:srgbClr val="383838"/>
          </a:solidFill>
          <a:latin typeface="+mn-lt"/>
          <a:ea typeface="ＭＳ Ｐゴシック" charset="0"/>
          <a:cs typeface="+mn-cs"/>
        </a:defRPr>
      </a:lvl5pPr>
      <a:lvl6pPr marL="1241298" indent="-123444" algn="l" defTabSz="685800" rtl="0" eaLnBrk="1" latinLnBrk="0" hangingPunct="1">
        <a:lnSpc>
          <a:spcPct val="100000"/>
        </a:lnSpc>
        <a:spcBef>
          <a:spcPts val="0"/>
        </a:spcBef>
        <a:spcAft>
          <a:spcPts val="0"/>
        </a:spcAft>
        <a:buClr>
          <a:schemeClr val="accent1"/>
        </a:buClr>
        <a:buSzPct val="80000"/>
        <a:buFont typeface="Wingdings" panose="05000000000000000000" pitchFamily="2" charset="2"/>
        <a:buChar char="§"/>
        <a:defRPr lang="en-US" sz="1200" kern="1200" dirty="0" smtClean="0">
          <a:solidFill>
            <a:srgbClr val="383838"/>
          </a:solidFill>
          <a:latin typeface="+mn-lt"/>
          <a:ea typeface="+mn-ea"/>
          <a:cs typeface="+mn-cs"/>
        </a:defRPr>
      </a:lvl6pPr>
      <a:lvl7pPr marL="1412748" indent="-123444" algn="l" defTabSz="685800" rtl="0" eaLnBrk="1" latinLnBrk="0" hangingPunct="1">
        <a:lnSpc>
          <a:spcPct val="100000"/>
        </a:lnSpc>
        <a:spcBef>
          <a:spcPts val="0"/>
        </a:spcBef>
        <a:spcAft>
          <a:spcPts val="0"/>
        </a:spcAft>
        <a:buClr>
          <a:schemeClr val="accent1"/>
        </a:buClr>
        <a:buSzPct val="80000"/>
        <a:buFont typeface="Calibri" panose="020F0502020204030204" pitchFamily="34" charset="0"/>
        <a:buChar char="–"/>
        <a:defRPr lang="en-US" sz="1200" kern="1200" dirty="0" smtClean="0">
          <a:solidFill>
            <a:srgbClr val="383838"/>
          </a:solidFill>
          <a:latin typeface="+mn-lt"/>
          <a:ea typeface="+mn-ea"/>
          <a:cs typeface="+mn-cs"/>
        </a:defRPr>
      </a:lvl7pPr>
      <a:lvl8pPr marL="1584198" indent="-123444" algn="l" defTabSz="685800" rtl="0" eaLnBrk="1" latinLnBrk="0" hangingPunct="1">
        <a:lnSpc>
          <a:spcPct val="100000"/>
        </a:lnSpc>
        <a:spcBef>
          <a:spcPts val="0"/>
        </a:spcBef>
        <a:spcAft>
          <a:spcPts val="0"/>
        </a:spcAft>
        <a:buClr>
          <a:schemeClr val="accent1"/>
        </a:buClr>
        <a:buSzPct val="80000"/>
        <a:buFont typeface="Wingdings" panose="05000000000000000000" pitchFamily="2" charset="2"/>
        <a:buChar char="§"/>
        <a:defRPr lang="en-US" sz="1200" kern="1200" dirty="0" smtClean="0">
          <a:solidFill>
            <a:srgbClr val="383838"/>
          </a:solidFill>
          <a:latin typeface="+mn-lt"/>
          <a:ea typeface="+mn-ea"/>
          <a:cs typeface="+mn-cs"/>
        </a:defRPr>
      </a:lvl8pPr>
      <a:lvl9pPr marL="1755648" indent="-123444" algn="l" defTabSz="685800" rtl="0" eaLnBrk="1" latinLnBrk="0" hangingPunct="1">
        <a:lnSpc>
          <a:spcPct val="100000"/>
        </a:lnSpc>
        <a:spcBef>
          <a:spcPts val="0"/>
        </a:spcBef>
        <a:spcAft>
          <a:spcPts val="0"/>
        </a:spcAft>
        <a:buClr>
          <a:schemeClr val="accent1"/>
        </a:buClr>
        <a:buSzPct val="80000"/>
        <a:buFont typeface="Calibri" panose="020F0502020204030204" pitchFamily="34" charset="0"/>
        <a:buChar char="–"/>
        <a:defRPr lang="en-US" sz="1200" kern="1200" dirty="0" smtClean="0">
          <a:solidFill>
            <a:srgbClr val="383838"/>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619">
          <p15:clr>
            <a:srgbClr val="F26B43"/>
          </p15:clr>
        </p15:guide>
        <p15:guide id="4" orient="horz" pos="300">
          <p15:clr>
            <a:srgbClr val="F26B43"/>
          </p15:clr>
        </p15:guide>
        <p15:guide id="5" orient="horz" pos="4020">
          <p15:clr>
            <a:srgbClr val="F26B43"/>
          </p15:clr>
        </p15:guide>
        <p15:guide id="6" pos="7378">
          <p15:clr>
            <a:srgbClr val="F26B43"/>
          </p15:clr>
        </p15:guide>
        <p15:guide id="7" pos="302">
          <p15:clr>
            <a:srgbClr val="F26B43"/>
          </p15:clr>
        </p15:guide>
        <p15:guide id="8" pos="706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dlovele@iu.edu"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1.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2.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14.emf"/><Relationship Id="rId5" Type="http://schemas.openxmlformats.org/officeDocument/2006/relationships/oleObject" Target="../embeddings/oleObject10.bin"/><Relationship Id="rId4" Type="http://schemas.openxmlformats.org/officeDocument/2006/relationships/image" Target="../media/image13.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6.emf"/><Relationship Id="rId5" Type="http://schemas.openxmlformats.org/officeDocument/2006/relationships/oleObject" Target="../embeddings/oleObject12.bin"/><Relationship Id="rId4" Type="http://schemas.openxmlformats.org/officeDocument/2006/relationships/image" Target="../media/image15.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18.emf"/><Relationship Id="rId5" Type="http://schemas.openxmlformats.org/officeDocument/2006/relationships/oleObject" Target="../embeddings/oleObject14.bin"/><Relationship Id="rId4" Type="http://schemas.openxmlformats.org/officeDocument/2006/relationships/image" Target="../media/image17.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9.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0.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1.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2.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3.emf"/></Relationships>
</file>

<file path=ppt/slides/_rels/slide2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25.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26.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27.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29.emf"/><Relationship Id="rId5" Type="http://schemas.openxmlformats.org/officeDocument/2006/relationships/oleObject" Target="../embeddings/oleObject24.bin"/><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30.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31.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32.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33.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9.bin"/><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34.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notesSlide" Target="../notesSlides/notesSlide35.xml"/><Relationship Id="rId1" Type="http://schemas.openxmlformats.org/officeDocument/2006/relationships/slideLayout" Target="../slideLayouts/slideLayout3.xml"/><Relationship Id="rId6" Type="http://schemas.openxmlformats.org/officeDocument/2006/relationships/image" Target="../media/image36.emf"/><Relationship Id="rId5" Type="http://schemas.openxmlformats.org/officeDocument/2006/relationships/oleObject" Target="../embeddings/oleObject31.bin"/><Relationship Id="rId4" Type="http://schemas.openxmlformats.org/officeDocument/2006/relationships/image" Target="../media/image35.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32.bin"/><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37.e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33.bin"/><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image" Target="../media/image39.emf"/><Relationship Id="rId5" Type="http://schemas.openxmlformats.org/officeDocument/2006/relationships/oleObject" Target="../embeddings/oleObject34.bin"/><Relationship Id="rId4" Type="http://schemas.openxmlformats.org/officeDocument/2006/relationships/image" Target="../media/image38.emf"/></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35.bin"/><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image" Target="../media/image40.e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36.bin"/><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image" Target="../media/image41.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37.bin"/><Relationship Id="rId2" Type="http://schemas.openxmlformats.org/officeDocument/2006/relationships/notesSlide" Target="../notesSlides/notesSlide40.xml"/><Relationship Id="rId1" Type="http://schemas.openxmlformats.org/officeDocument/2006/relationships/slideLayout" Target="../slideLayouts/slideLayout3.xml"/><Relationship Id="rId6" Type="http://schemas.openxmlformats.org/officeDocument/2006/relationships/image" Target="../media/image43.emf"/><Relationship Id="rId5" Type="http://schemas.openxmlformats.org/officeDocument/2006/relationships/oleObject" Target="../embeddings/oleObject38.bin"/><Relationship Id="rId4" Type="http://schemas.openxmlformats.org/officeDocument/2006/relationships/image" Target="../media/image42.e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39.bin"/><Relationship Id="rId2" Type="http://schemas.openxmlformats.org/officeDocument/2006/relationships/notesSlide" Target="../notesSlides/notesSlide41.xml"/><Relationship Id="rId1" Type="http://schemas.openxmlformats.org/officeDocument/2006/relationships/slideLayout" Target="../slideLayouts/slideLayout3.xml"/><Relationship Id="rId6" Type="http://schemas.openxmlformats.org/officeDocument/2006/relationships/image" Target="../media/image45.emf"/><Relationship Id="rId5" Type="http://schemas.openxmlformats.org/officeDocument/2006/relationships/oleObject" Target="../embeddings/oleObject40.bin"/><Relationship Id="rId4" Type="http://schemas.openxmlformats.org/officeDocument/2006/relationships/image" Target="../media/image44.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41.bin"/><Relationship Id="rId2" Type="http://schemas.openxmlformats.org/officeDocument/2006/relationships/notesSlide" Target="../notesSlides/notesSlide42.xml"/><Relationship Id="rId1" Type="http://schemas.openxmlformats.org/officeDocument/2006/relationships/slideLayout" Target="../slideLayouts/slideLayout3.xml"/><Relationship Id="rId6" Type="http://schemas.openxmlformats.org/officeDocument/2006/relationships/image" Target="../media/image47.emf"/><Relationship Id="rId5" Type="http://schemas.openxmlformats.org/officeDocument/2006/relationships/oleObject" Target="../embeddings/oleObject42.bin"/><Relationship Id="rId4" Type="http://schemas.openxmlformats.org/officeDocument/2006/relationships/image" Target="../media/image46.emf"/></Relationships>
</file>

<file path=ppt/slides/_rels/slide4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5.xml"/><Relationship Id="rId1" Type="http://schemas.openxmlformats.org/officeDocument/2006/relationships/slideLayout" Target="../slideLayouts/slideLayout3.xml"/><Relationship Id="rId4" Type="http://schemas.openxmlformats.org/officeDocument/2006/relationships/image" Target="../media/image51.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7.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6589" y="1492520"/>
            <a:ext cx="8381504" cy="1703315"/>
          </a:xfrm>
        </p:spPr>
        <p:txBody>
          <a:bodyPr>
            <a:normAutofit/>
          </a:bodyPr>
          <a:lstStyle/>
          <a:p>
            <a:pPr>
              <a:spcBef>
                <a:spcPts val="0"/>
              </a:spcBef>
            </a:pPr>
            <a:r>
              <a:rPr lang="en-US" dirty="0"/>
              <a:t>1.0 - Introduction to VLSI Design</a:t>
            </a:r>
            <a:br>
              <a:rPr lang="en-US" dirty="0"/>
            </a:br>
            <a:br>
              <a:rPr lang="en-US" sz="700" dirty="0"/>
            </a:br>
            <a:r>
              <a:rPr lang="en-US" sz="2700" dirty="0"/>
              <a:t>ENGR-E 399/599: VLSI Design</a:t>
            </a:r>
            <a:br>
              <a:rPr lang="en-US" sz="2700" dirty="0"/>
            </a:br>
            <a:r>
              <a:rPr lang="en-US" sz="1400" dirty="0"/>
              <a:t>Prof. Daniel Loveless, </a:t>
            </a:r>
            <a:r>
              <a:rPr lang="en-US" sz="1400" dirty="0">
                <a:hlinkClick r:id="rId3"/>
              </a:rPr>
              <a:t>dlovele@iu.edu</a:t>
            </a:r>
            <a:r>
              <a:rPr lang="en-US" sz="1400" dirty="0"/>
              <a:t>, 812-856-0703</a:t>
            </a:r>
            <a:endParaRPr lang="en-US" sz="2700" dirty="0"/>
          </a:p>
        </p:txBody>
      </p:sp>
      <p:sp>
        <p:nvSpPr>
          <p:cNvPr id="9" name="Text Placeholder 19">
            <a:extLst>
              <a:ext uri="{FF2B5EF4-FFF2-40B4-BE49-F238E27FC236}">
                <a16:creationId xmlns:a16="http://schemas.microsoft.com/office/drawing/2014/main" id="{88952E95-D32C-9728-C8B3-B2030AEAADD6}"/>
              </a:ext>
            </a:extLst>
          </p:cNvPr>
          <p:cNvSpPr>
            <a:spLocks noGrp="1"/>
          </p:cNvSpPr>
          <p:nvPr>
            <p:ph type="body" sz="quarter" idx="10"/>
          </p:nvPr>
        </p:nvSpPr>
        <p:spPr>
          <a:xfrm>
            <a:off x="704889" y="4709821"/>
            <a:ext cx="7734222" cy="277654"/>
          </a:xfrm>
          <a:prstGeom prst="rect">
            <a:avLst/>
          </a:prstGeom>
        </p:spPr>
        <p:txBody>
          <a:bodyPr anchor="ctr">
            <a:noAutofit/>
          </a:bodyPr>
          <a:lstStyle>
            <a:lvl1pPr marL="0" indent="0">
              <a:buNone/>
              <a:defRPr sz="1100" b="1" spc="80" baseline="0">
                <a:solidFill>
                  <a:srgbClr val="A6A6A6"/>
                </a:solidFill>
                <a:latin typeface="Arial"/>
                <a:cs typeface="Arial"/>
              </a:defRPr>
            </a:lvl1pPr>
          </a:lstStyle>
          <a:p>
            <a:pPr marL="0" indent="0">
              <a:buNone/>
            </a:pPr>
            <a:r>
              <a:rPr lang="en-US" sz="1100" b="1" dirty="0">
                <a:solidFill>
                  <a:schemeClr val="tx1"/>
                </a:solidFill>
              </a:rPr>
              <a:t>INDIANA UNIVERSITY – Reliable Electronics and Systems</a:t>
            </a:r>
          </a:p>
          <a:p>
            <a:pPr marL="0" indent="0">
              <a:buNone/>
            </a:pPr>
            <a:r>
              <a:rPr lang="en-US" dirty="0">
                <a:solidFill>
                  <a:schemeClr val="tx1"/>
                </a:solidFill>
              </a:rPr>
              <a:t>Center for Reliable and Trusted Electronics (CREATE)</a:t>
            </a:r>
            <a:endParaRPr lang="en-US" sz="1100" b="1" dirty="0">
              <a:solidFill>
                <a:schemeClr val="tx1"/>
              </a:solidFill>
            </a:endParaRPr>
          </a:p>
        </p:txBody>
      </p:sp>
      <p:pic>
        <p:nvPicPr>
          <p:cNvPr id="7" name="Picture 6">
            <a:extLst>
              <a:ext uri="{FF2B5EF4-FFF2-40B4-BE49-F238E27FC236}">
                <a16:creationId xmlns:a16="http://schemas.microsoft.com/office/drawing/2014/main" id="{E8FC4052-67D6-83F1-8F26-E9F6F548DAC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52425" y="581278"/>
            <a:ext cx="1289146" cy="1415797"/>
          </a:xfrm>
          <a:prstGeom prst="rect">
            <a:avLst/>
          </a:prstGeom>
        </p:spPr>
      </p:pic>
    </p:spTree>
    <p:extLst>
      <p:ext uri="{BB962C8B-B14F-4D97-AF65-F5344CB8AC3E}">
        <p14:creationId xmlns:p14="http://schemas.microsoft.com/office/powerpoint/2010/main" val="1013962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Rectangle 3">
            <a:extLst>
              <a:ext uri="{FF2B5EF4-FFF2-40B4-BE49-F238E27FC236}">
                <a16:creationId xmlns:a16="http://schemas.microsoft.com/office/drawing/2014/main" id="{C683F832-2E79-B846-8FDF-481E2AF24886}"/>
              </a:ext>
            </a:extLst>
          </p:cNvPr>
          <p:cNvSpPr>
            <a:spLocks noGrp="1" noChangeArrowheads="1"/>
          </p:cNvSpPr>
          <p:nvPr>
            <p:ph idx="1"/>
          </p:nvPr>
        </p:nvSpPr>
        <p:spPr/>
        <p:txBody>
          <a:bodyPr vert="horz" lIns="0" tIns="0" rIns="0" bIns="0" rtlCol="0" anchor="t">
            <a:noAutofit/>
          </a:bodyPr>
          <a:lstStyle/>
          <a:p>
            <a:pPr eaLnBrk="1" hangingPunct="1"/>
            <a:r>
              <a:rPr lang="en-US" altLang="en-US" dirty="0">
                <a:ea typeface="ＭＳ Ｐゴシック"/>
              </a:rPr>
              <a:t>Gate – oxide – body stack looks like a capacitor</a:t>
            </a:r>
          </a:p>
          <a:p>
            <a:pPr marL="435769" lvl="1" indent="-124778"/>
            <a:r>
              <a:rPr lang="en-US" altLang="en-US" dirty="0">
                <a:ea typeface="ＭＳ Ｐゴシック"/>
              </a:rPr>
              <a:t>Gate and body are conductors</a:t>
            </a:r>
            <a:endParaRPr lang="en-US" altLang="en-US" dirty="0">
              <a:ea typeface="ＭＳ Ｐゴシック"/>
              <a:cs typeface="Calibri"/>
            </a:endParaRPr>
          </a:p>
          <a:p>
            <a:pPr marL="435769" lvl="1" indent="-124778"/>
            <a:r>
              <a:rPr lang="en-US" altLang="en-US" dirty="0">
                <a:ea typeface="ＭＳ Ｐゴシック"/>
              </a:rPr>
              <a:t>Body is lightly doped p-type</a:t>
            </a:r>
            <a:endParaRPr lang="en-US" altLang="en-US" dirty="0">
              <a:ea typeface="ＭＳ Ｐゴシック"/>
              <a:cs typeface="Calibri"/>
            </a:endParaRPr>
          </a:p>
          <a:p>
            <a:pPr marL="435769" lvl="1" indent="-124778"/>
            <a:r>
              <a:rPr lang="en-US" altLang="en-US" dirty="0">
                <a:ea typeface="ＭＳ Ｐゴシック"/>
              </a:rPr>
              <a:t>Gate is </a:t>
            </a:r>
            <a:r>
              <a:rPr lang="en-US" altLang="en-US" dirty="0">
                <a:solidFill>
                  <a:schemeClr val="tx1"/>
                </a:solidFill>
                <a:ea typeface="ＭＳ Ｐゴシック"/>
              </a:rPr>
              <a:t>a</a:t>
            </a:r>
            <a:r>
              <a:rPr lang="en-US" altLang="en-US" dirty="0">
                <a:solidFill>
                  <a:schemeClr val="accent5"/>
                </a:solidFill>
                <a:ea typeface="ＭＳ Ｐゴシック"/>
              </a:rPr>
              <a:t> </a:t>
            </a:r>
            <a:r>
              <a:rPr lang="en-US" altLang="en-US" dirty="0">
                <a:ea typeface="ＭＳ Ｐゴシック"/>
              </a:rPr>
              <a:t>metal or polycrystalline silicon (polysilicon)</a:t>
            </a:r>
            <a:endParaRPr lang="en-US" altLang="en-US" dirty="0">
              <a:ea typeface="ＭＳ Ｐゴシック"/>
              <a:cs typeface="Calibri"/>
            </a:endParaRPr>
          </a:p>
          <a:p>
            <a:pPr marL="435769" lvl="1" indent="-124778"/>
            <a:r>
              <a:rPr lang="en-US" altLang="en-US" dirty="0">
                <a:ea typeface="ＭＳ Ｐゴシック"/>
              </a:rPr>
              <a:t>SiO</a:t>
            </a:r>
            <a:r>
              <a:rPr lang="en-US" altLang="en-US" baseline="-25000" dirty="0">
                <a:ea typeface="ＭＳ Ｐゴシック"/>
              </a:rPr>
              <a:t>2</a:t>
            </a:r>
            <a:r>
              <a:rPr lang="en-US" altLang="en-US" dirty="0">
                <a:ea typeface="ＭＳ Ｐゴシック"/>
              </a:rPr>
              <a:t> (oxide) is an excellent insulator</a:t>
            </a:r>
            <a:endParaRPr lang="en-US" altLang="en-US" dirty="0">
              <a:ea typeface="ＭＳ Ｐゴシック"/>
              <a:cs typeface="Calibri"/>
            </a:endParaRPr>
          </a:p>
          <a:p>
            <a:pPr marL="435769" lvl="1" indent="-124778"/>
            <a:r>
              <a:rPr lang="en-US" altLang="en-US" dirty="0">
                <a:ea typeface="ＭＳ Ｐゴシック"/>
              </a:rPr>
              <a:t>Called metal – oxide – semiconductor (MOS) capacitor</a:t>
            </a:r>
            <a:endParaRPr lang="en-US" altLang="en-US" dirty="0">
              <a:ea typeface="ＭＳ Ｐゴシック"/>
              <a:cs typeface="Calibri"/>
            </a:endParaRPr>
          </a:p>
          <a:p>
            <a:r>
              <a:rPr lang="en-US" altLang="en-US" dirty="0">
                <a:ea typeface="ＭＳ Ｐゴシック"/>
              </a:rPr>
              <a:t>Source and drain are heavily doped (n+) silicon</a:t>
            </a:r>
          </a:p>
        </p:txBody>
      </p:sp>
      <p:sp>
        <p:nvSpPr>
          <p:cNvPr id="25603" name="Rectangle 2">
            <a:extLst>
              <a:ext uri="{FF2B5EF4-FFF2-40B4-BE49-F238E27FC236}">
                <a16:creationId xmlns:a16="http://schemas.microsoft.com/office/drawing/2014/main" id="{BBE208A3-14BA-EE44-A480-092A64F6DB9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Transistor</a:t>
            </a:r>
          </a:p>
        </p:txBody>
      </p:sp>
      <p:graphicFrame>
        <p:nvGraphicFramePr>
          <p:cNvPr id="25605" name="Object 5">
            <a:extLst>
              <a:ext uri="{FF2B5EF4-FFF2-40B4-BE49-F238E27FC236}">
                <a16:creationId xmlns:a16="http://schemas.microsoft.com/office/drawing/2014/main" id="{F358374E-BC5D-304E-8264-4AF0FB6BC125}"/>
              </a:ext>
            </a:extLst>
          </p:cNvPr>
          <p:cNvGraphicFramePr>
            <a:graphicFrameLocks noChangeAspect="1"/>
          </p:cNvGraphicFramePr>
          <p:nvPr/>
        </p:nvGraphicFramePr>
        <p:xfrm>
          <a:off x="3382504" y="3381118"/>
          <a:ext cx="2750759" cy="1390650"/>
        </p:xfrm>
        <a:graphic>
          <a:graphicData uri="http://schemas.openxmlformats.org/presentationml/2006/ole">
            <mc:AlternateContent xmlns:mc="http://schemas.openxmlformats.org/markup-compatibility/2006">
              <mc:Choice xmlns:v="urn:schemas-microsoft-com:vml" Requires="v">
                <p:oleObj name="Visio" r:id="rId3" imgW="2463800" imgH="1257300" progId="Visio.Drawing.11">
                  <p:embed/>
                </p:oleObj>
              </mc:Choice>
              <mc:Fallback>
                <p:oleObj name="Visio" r:id="rId3" imgW="2463800" imgH="1257300" progId="Visio.Drawing.11">
                  <p:embed/>
                  <p:pic>
                    <p:nvPicPr>
                      <p:cNvPr id="25605" name="Object 5">
                        <a:extLst>
                          <a:ext uri="{FF2B5EF4-FFF2-40B4-BE49-F238E27FC236}">
                            <a16:creationId xmlns:a16="http://schemas.microsoft.com/office/drawing/2014/main" id="{F358374E-BC5D-304E-8264-4AF0FB6BC1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2504" y="3381118"/>
                        <a:ext cx="2750759" cy="1390650"/>
                      </a:xfrm>
                      <a:prstGeom prst="rect">
                        <a:avLst/>
                      </a:prstGeom>
                      <a:noFill/>
                      <a:ln>
                        <a:noFill/>
                      </a:ln>
                      <a:effectLst/>
                    </p:spPr>
                  </p:pic>
                </p:oleObj>
              </mc:Fallback>
            </mc:AlternateContent>
          </a:graphicData>
        </a:graphic>
      </p:graphicFrame>
      <p:sp>
        <p:nvSpPr>
          <p:cNvPr id="2" name="Rectangle: Rounded Corners 1">
            <a:extLst>
              <a:ext uri="{FF2B5EF4-FFF2-40B4-BE49-F238E27FC236}">
                <a16:creationId xmlns:a16="http://schemas.microsoft.com/office/drawing/2014/main" id="{8CCD1FC6-8BC5-45F1-965A-6795946989A9}"/>
              </a:ext>
            </a:extLst>
          </p:cNvPr>
          <p:cNvSpPr/>
          <p:nvPr/>
        </p:nvSpPr>
        <p:spPr>
          <a:xfrm>
            <a:off x="4120031" y="3842005"/>
            <a:ext cx="685800" cy="473792"/>
          </a:xfrm>
          <a:prstGeom prst="roundRect">
            <a:avLst/>
          </a:prstGeom>
          <a:noFill/>
          <a:ln w="28575">
            <a:solidFill>
              <a:srgbClr val="C00000"/>
            </a:solidFill>
            <a:prstDash val="dash"/>
          </a:ln>
        </p:spPr>
        <p:style>
          <a:lnRef idx="2">
            <a:schemeClr val="accent5"/>
          </a:lnRef>
          <a:fillRef idx="1">
            <a:schemeClr val="lt1"/>
          </a:fillRef>
          <a:effectRef idx="0">
            <a:schemeClr val="accent5"/>
          </a:effectRef>
          <a:fontRef idx="minor">
            <a:schemeClr val="dk1"/>
          </a:fontRef>
        </p:style>
        <p:txBody>
          <a:bodyPr rtlCol="0" anchor="ctr"/>
          <a:lstStyle/>
          <a:p>
            <a:pPr algn="ctr" defTabSz="685800"/>
            <a:endParaRPr lang="en-GB" sz="1350">
              <a:solidFill>
                <a:srgbClr val="000000"/>
              </a:solidFill>
              <a:latin typeface="Calibri"/>
            </a:endParaRPr>
          </a:p>
        </p:txBody>
      </p:sp>
    </p:spTree>
    <p:extLst>
      <p:ext uri="{BB962C8B-B14F-4D97-AF65-F5344CB8AC3E}">
        <p14:creationId xmlns:p14="http://schemas.microsoft.com/office/powerpoint/2010/main" val="789340033"/>
      </p:ext>
    </p:extLst>
  </p:cSld>
  <p:clrMapOvr>
    <a:masterClrMapping/>
  </p:clrMapOvr>
  <p:transition>
    <p:zo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2" name="Rectangle 3">
            <a:extLst>
              <a:ext uri="{FF2B5EF4-FFF2-40B4-BE49-F238E27FC236}">
                <a16:creationId xmlns:a16="http://schemas.microsoft.com/office/drawing/2014/main" id="{DE48496E-7D0A-1F49-B1DC-602953AB35A7}"/>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Body is usually tied to ground (0 V)</a:t>
            </a:r>
          </a:p>
          <a:p>
            <a:pPr eaLnBrk="1" hangingPunct="1"/>
            <a:r>
              <a:rPr lang="en-US" altLang="en-US">
                <a:ea typeface="ＭＳ Ｐゴシック" panose="020B0600070205080204" pitchFamily="34" charset="-128"/>
              </a:rPr>
              <a:t>When the gate is at a low voltage:</a:t>
            </a:r>
          </a:p>
          <a:p>
            <a:pPr lvl="1" eaLnBrk="1" hangingPunct="1"/>
            <a:r>
              <a:rPr lang="en-US" altLang="en-US">
                <a:ea typeface="ＭＳ Ｐゴシック" panose="020B0600070205080204" pitchFamily="34" charset="-128"/>
              </a:rPr>
              <a:t>P-type body is at low voltage</a:t>
            </a:r>
          </a:p>
          <a:p>
            <a:pPr lvl="1" eaLnBrk="1" hangingPunct="1"/>
            <a:r>
              <a:rPr lang="en-US" altLang="en-US">
                <a:ea typeface="ＭＳ Ｐゴシック" panose="020B0600070205080204" pitchFamily="34" charset="-128"/>
              </a:rPr>
              <a:t>Source-body and drain-body diodes are OFF</a:t>
            </a:r>
          </a:p>
          <a:p>
            <a:pPr lvl="1" eaLnBrk="1" hangingPunct="1"/>
            <a:r>
              <a:rPr lang="en-US" altLang="en-US">
                <a:ea typeface="ＭＳ Ｐゴシック" panose="020B0600070205080204" pitchFamily="34" charset="-128"/>
              </a:rPr>
              <a:t>No current flows, transistor is OFF</a:t>
            </a:r>
          </a:p>
        </p:txBody>
      </p:sp>
      <p:sp>
        <p:nvSpPr>
          <p:cNvPr id="27651" name="Rectangle 2">
            <a:extLst>
              <a:ext uri="{FF2B5EF4-FFF2-40B4-BE49-F238E27FC236}">
                <a16:creationId xmlns:a16="http://schemas.microsoft.com/office/drawing/2014/main" id="{5EE21E20-34ED-2740-BF23-84F3DFC8239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Operation</a:t>
            </a:r>
          </a:p>
        </p:txBody>
      </p:sp>
      <p:graphicFrame>
        <p:nvGraphicFramePr>
          <p:cNvPr id="27653" name="Object 5">
            <a:extLst>
              <a:ext uri="{FF2B5EF4-FFF2-40B4-BE49-F238E27FC236}">
                <a16:creationId xmlns:a16="http://schemas.microsoft.com/office/drawing/2014/main" id="{8A773164-5451-2141-90FF-E8186E6DC976}"/>
              </a:ext>
            </a:extLst>
          </p:cNvPr>
          <p:cNvGraphicFramePr>
            <a:graphicFrameLocks noChangeAspect="1"/>
          </p:cNvGraphicFramePr>
          <p:nvPr/>
        </p:nvGraphicFramePr>
        <p:xfrm>
          <a:off x="3000375" y="2694215"/>
          <a:ext cx="3143250" cy="1727597"/>
        </p:xfrm>
        <a:graphic>
          <a:graphicData uri="http://schemas.openxmlformats.org/presentationml/2006/ole">
            <mc:AlternateContent xmlns:mc="http://schemas.openxmlformats.org/markup-compatibility/2006">
              <mc:Choice xmlns:v="urn:schemas-microsoft-com:vml" Requires="v">
                <p:oleObj name="Visio" r:id="rId3" imgW="2514600" imgH="1397000" progId="Visio.Drawing.11">
                  <p:embed/>
                </p:oleObj>
              </mc:Choice>
              <mc:Fallback>
                <p:oleObj name="Visio" r:id="rId3" imgW="2514600" imgH="1397000" progId="Visio.Drawing.11">
                  <p:embed/>
                  <p:pic>
                    <p:nvPicPr>
                      <p:cNvPr id="27653" name="Object 5">
                        <a:extLst>
                          <a:ext uri="{FF2B5EF4-FFF2-40B4-BE49-F238E27FC236}">
                            <a16:creationId xmlns:a16="http://schemas.microsoft.com/office/drawing/2014/main" id="{8A773164-5451-2141-90FF-E8186E6DC9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00375" y="2694215"/>
                        <a:ext cx="3143250" cy="17275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538159986"/>
      </p:ext>
    </p:extLst>
  </p:cSld>
  <p:clrMapOvr>
    <a:masterClrMapping/>
  </p:clrMapOvr>
  <p:transition>
    <p:zo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0" name="Rectangle 3">
            <a:extLst>
              <a:ext uri="{FF2B5EF4-FFF2-40B4-BE49-F238E27FC236}">
                <a16:creationId xmlns:a16="http://schemas.microsoft.com/office/drawing/2014/main" id="{D9C0B224-8BE5-E54B-B5EA-2E775D67CF0D}"/>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When the gate is at a high voltage:</a:t>
            </a:r>
          </a:p>
          <a:p>
            <a:pPr lvl="1" eaLnBrk="1" hangingPunct="1"/>
            <a:r>
              <a:rPr lang="en-US" altLang="en-US">
                <a:ea typeface="ＭＳ Ｐゴシック" panose="020B0600070205080204" pitchFamily="34" charset="-128"/>
              </a:rPr>
              <a:t>Positive charge on gate of MOS capacitor</a:t>
            </a:r>
          </a:p>
          <a:p>
            <a:pPr lvl="1" eaLnBrk="1" hangingPunct="1"/>
            <a:r>
              <a:rPr lang="en-US" altLang="en-US">
                <a:ea typeface="ＭＳ Ｐゴシック" panose="020B0600070205080204" pitchFamily="34" charset="-128"/>
              </a:rPr>
              <a:t>Negative charge attracted to body</a:t>
            </a:r>
          </a:p>
          <a:p>
            <a:pPr lvl="1" eaLnBrk="1" hangingPunct="1"/>
            <a:r>
              <a:rPr lang="en-US" altLang="en-US">
                <a:ea typeface="ＭＳ Ｐゴシック" panose="020B0600070205080204" pitchFamily="34" charset="-128"/>
              </a:rPr>
              <a:t>Inverts a channel under gate to n-type</a:t>
            </a:r>
          </a:p>
          <a:p>
            <a:pPr lvl="1" eaLnBrk="1" hangingPunct="1"/>
            <a:r>
              <a:rPr lang="en-US" altLang="en-US">
                <a:ea typeface="ＭＳ Ｐゴシック" panose="020B0600070205080204" pitchFamily="34" charset="-128"/>
              </a:rPr>
              <a:t>Now current can flow through n-type silicon from source through channel to drain, transistor is ON</a:t>
            </a:r>
          </a:p>
        </p:txBody>
      </p:sp>
      <p:sp>
        <p:nvSpPr>
          <p:cNvPr id="29699" name="Rectangle 2">
            <a:extLst>
              <a:ext uri="{FF2B5EF4-FFF2-40B4-BE49-F238E27FC236}">
                <a16:creationId xmlns:a16="http://schemas.microsoft.com/office/drawing/2014/main" id="{B067EA3A-4B81-5E42-BF69-0A05548080B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Operation Cont.</a:t>
            </a:r>
          </a:p>
        </p:txBody>
      </p:sp>
      <p:graphicFrame>
        <p:nvGraphicFramePr>
          <p:cNvPr id="29701" name="Object 4">
            <a:extLst>
              <a:ext uri="{FF2B5EF4-FFF2-40B4-BE49-F238E27FC236}">
                <a16:creationId xmlns:a16="http://schemas.microsoft.com/office/drawing/2014/main" id="{13AD1077-C83E-5A4B-9CD2-73ECF4A57F00}"/>
              </a:ext>
            </a:extLst>
          </p:cNvPr>
          <p:cNvGraphicFramePr>
            <a:graphicFrameLocks noChangeAspect="1"/>
          </p:cNvGraphicFramePr>
          <p:nvPr/>
        </p:nvGraphicFramePr>
        <p:xfrm>
          <a:off x="2988791" y="3084557"/>
          <a:ext cx="2571750" cy="1413272"/>
        </p:xfrm>
        <a:graphic>
          <a:graphicData uri="http://schemas.openxmlformats.org/presentationml/2006/ole">
            <mc:AlternateContent xmlns:mc="http://schemas.openxmlformats.org/markup-compatibility/2006">
              <mc:Choice xmlns:v="urn:schemas-microsoft-com:vml" Requires="v">
                <p:oleObj name="Visio" r:id="rId3" imgW="2514600" imgH="1397000" progId="Visio.Drawing.11">
                  <p:embed/>
                </p:oleObj>
              </mc:Choice>
              <mc:Fallback>
                <p:oleObj name="Visio" r:id="rId3" imgW="2514600" imgH="1397000" progId="Visio.Drawing.11">
                  <p:embed/>
                  <p:pic>
                    <p:nvPicPr>
                      <p:cNvPr id="29701" name="Object 4">
                        <a:extLst>
                          <a:ext uri="{FF2B5EF4-FFF2-40B4-BE49-F238E27FC236}">
                            <a16:creationId xmlns:a16="http://schemas.microsoft.com/office/drawing/2014/main" id="{13AD1077-C83E-5A4B-9CD2-73ECF4A57F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88791" y="3084557"/>
                        <a:ext cx="2571750" cy="14132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86804961"/>
      </p:ext>
    </p:extLst>
  </p:cSld>
  <p:clrMapOvr>
    <a:masterClrMapping/>
  </p:clrMapOvr>
  <p:transition>
    <p:zo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Rectangle 3">
            <a:extLst>
              <a:ext uri="{FF2B5EF4-FFF2-40B4-BE49-F238E27FC236}">
                <a16:creationId xmlns:a16="http://schemas.microsoft.com/office/drawing/2014/main" id="{77E4E1FE-2C06-4646-93D0-F7A15AD4ED69}"/>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Similar, but doping and voltages reversed</a:t>
            </a:r>
          </a:p>
          <a:p>
            <a:pPr lvl="1" eaLnBrk="1" hangingPunct="1"/>
            <a:r>
              <a:rPr lang="en-US" altLang="en-US">
                <a:ea typeface="ＭＳ Ｐゴシック" panose="020B0600070205080204" pitchFamily="34" charset="-128"/>
              </a:rPr>
              <a:t>Body tied to high voltage (V</a:t>
            </a:r>
            <a:r>
              <a:rPr lang="en-US" altLang="en-US" baseline="-25000">
                <a:ea typeface="ＭＳ Ｐゴシック" panose="020B0600070205080204" pitchFamily="34" charset="-128"/>
              </a:rPr>
              <a:t>DD</a:t>
            </a:r>
            <a:r>
              <a:rPr lang="en-US" altLang="en-US">
                <a:ea typeface="ＭＳ Ｐゴシック" panose="020B0600070205080204" pitchFamily="34" charset="-128"/>
              </a:rPr>
              <a:t>)</a:t>
            </a:r>
          </a:p>
          <a:p>
            <a:pPr lvl="1" eaLnBrk="1" hangingPunct="1"/>
            <a:r>
              <a:rPr lang="en-US" altLang="en-US">
                <a:ea typeface="ＭＳ Ｐゴシック" panose="020B0600070205080204" pitchFamily="34" charset="-128"/>
              </a:rPr>
              <a:t>Gate low: transistor ON</a:t>
            </a:r>
          </a:p>
          <a:p>
            <a:pPr lvl="1" eaLnBrk="1" hangingPunct="1"/>
            <a:r>
              <a:rPr lang="en-US" altLang="en-US">
                <a:ea typeface="ＭＳ Ｐゴシック" panose="020B0600070205080204" pitchFamily="34" charset="-128"/>
              </a:rPr>
              <a:t>Gate high: transistor OFF</a:t>
            </a:r>
          </a:p>
          <a:p>
            <a:pPr lvl="1" eaLnBrk="1" hangingPunct="1"/>
            <a:r>
              <a:rPr lang="en-US" altLang="en-US">
                <a:ea typeface="ＭＳ Ｐゴシック" panose="020B0600070205080204" pitchFamily="34" charset="-128"/>
              </a:rPr>
              <a:t>Bubble indicates inverted behavior</a:t>
            </a:r>
          </a:p>
        </p:txBody>
      </p:sp>
      <p:sp>
        <p:nvSpPr>
          <p:cNvPr id="31747" name="Rectangle 2">
            <a:extLst>
              <a:ext uri="{FF2B5EF4-FFF2-40B4-BE49-F238E27FC236}">
                <a16:creationId xmlns:a16="http://schemas.microsoft.com/office/drawing/2014/main" id="{A74BB40A-E64C-5349-A8A0-8620D4AEB361}"/>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pMOS Transistor</a:t>
            </a:r>
          </a:p>
        </p:txBody>
      </p:sp>
      <p:graphicFrame>
        <p:nvGraphicFramePr>
          <p:cNvPr id="31749" name="Object 4">
            <a:extLst>
              <a:ext uri="{FF2B5EF4-FFF2-40B4-BE49-F238E27FC236}">
                <a16:creationId xmlns:a16="http://schemas.microsoft.com/office/drawing/2014/main" id="{8E05D798-FA46-7A42-9291-AECA089A4634}"/>
              </a:ext>
            </a:extLst>
          </p:cNvPr>
          <p:cNvGraphicFramePr>
            <a:graphicFrameLocks noChangeAspect="1"/>
          </p:cNvGraphicFramePr>
          <p:nvPr/>
        </p:nvGraphicFramePr>
        <p:xfrm>
          <a:off x="2914650" y="2524993"/>
          <a:ext cx="3314700" cy="1678781"/>
        </p:xfrm>
        <a:graphic>
          <a:graphicData uri="http://schemas.openxmlformats.org/presentationml/2006/ole">
            <mc:AlternateContent xmlns:mc="http://schemas.openxmlformats.org/markup-compatibility/2006">
              <mc:Choice xmlns:v="urn:schemas-microsoft-com:vml" Requires="v">
                <p:oleObj name="Visio" r:id="rId3" imgW="2463800" imgH="1257300" progId="Visio.Drawing.11">
                  <p:embed/>
                </p:oleObj>
              </mc:Choice>
              <mc:Fallback>
                <p:oleObj name="Visio" r:id="rId3" imgW="2463800" imgH="1257300" progId="Visio.Drawing.11">
                  <p:embed/>
                  <p:pic>
                    <p:nvPicPr>
                      <p:cNvPr id="31749" name="Object 4">
                        <a:extLst>
                          <a:ext uri="{FF2B5EF4-FFF2-40B4-BE49-F238E27FC236}">
                            <a16:creationId xmlns:a16="http://schemas.microsoft.com/office/drawing/2014/main" id="{8E05D798-FA46-7A42-9291-AECA089A46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14650" y="2524993"/>
                        <a:ext cx="3314700" cy="16787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687792374"/>
      </p:ext>
    </p:extLst>
  </p:cSld>
  <p:clrMapOvr>
    <a:masterClrMapping/>
  </p:clrMapOvr>
  <p:transition>
    <p:zo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6" name="Rectangle 3">
            <a:extLst>
              <a:ext uri="{FF2B5EF4-FFF2-40B4-BE49-F238E27FC236}">
                <a16:creationId xmlns:a16="http://schemas.microsoft.com/office/drawing/2014/main" id="{EA3728A5-4066-FB49-AA36-7D2D707F2405}"/>
              </a:ext>
            </a:extLst>
          </p:cNvPr>
          <p:cNvSpPr>
            <a:spLocks noGrp="1" noChangeArrowheads="1"/>
          </p:cNvSpPr>
          <p:nvPr>
            <p:ph idx="1"/>
          </p:nvPr>
        </p:nvSpPr>
        <p:spPr/>
        <p:txBody>
          <a:bodyPr vert="horz" lIns="0" tIns="0" rIns="0" bIns="0" rtlCol="0" anchor="t">
            <a:noAutofit/>
          </a:bodyPr>
          <a:lstStyle/>
          <a:p>
            <a:pPr eaLnBrk="1" hangingPunct="1"/>
            <a:r>
              <a:rPr lang="en-US" altLang="en-US" dirty="0">
                <a:ea typeface="ＭＳ Ｐゴシック"/>
              </a:rPr>
              <a:t>GND = 0 V</a:t>
            </a:r>
          </a:p>
          <a:p>
            <a:pPr eaLnBrk="1" hangingPunct="1"/>
            <a:r>
              <a:rPr lang="en-US" altLang="en-US" dirty="0">
                <a:ea typeface="ＭＳ Ｐゴシック"/>
              </a:rPr>
              <a:t>In 1980</a:t>
            </a:r>
            <a:r>
              <a:rPr lang="ja-JP" altLang="en-US">
                <a:ea typeface="ＭＳ Ｐゴシック"/>
              </a:rPr>
              <a:t>’</a:t>
            </a:r>
            <a:r>
              <a:rPr lang="en-US" altLang="ja-JP" dirty="0">
                <a:ea typeface="ＭＳ Ｐゴシック"/>
              </a:rPr>
              <a:t>s, V</a:t>
            </a:r>
            <a:r>
              <a:rPr lang="en-US" altLang="ja-JP" baseline="-25000" dirty="0">
                <a:ea typeface="ＭＳ Ｐゴシック"/>
              </a:rPr>
              <a:t>DD</a:t>
            </a:r>
            <a:r>
              <a:rPr lang="en-US" altLang="ja-JP" dirty="0">
                <a:ea typeface="ＭＳ Ｐゴシック"/>
              </a:rPr>
              <a:t> =</a:t>
            </a:r>
            <a:r>
              <a:rPr lang="en-US" altLang="ja-JP" dirty="0">
                <a:solidFill>
                  <a:schemeClr val="tx1"/>
                </a:solidFill>
                <a:ea typeface="ＭＳ Ｐゴシック"/>
              </a:rPr>
              <a:t> 5 V</a:t>
            </a:r>
          </a:p>
          <a:p>
            <a:pPr eaLnBrk="1" hangingPunct="1"/>
            <a:r>
              <a:rPr lang="en-US" altLang="en-US" dirty="0">
                <a:ea typeface="ＭＳ Ｐゴシック"/>
              </a:rPr>
              <a:t>V</a:t>
            </a:r>
            <a:r>
              <a:rPr lang="en-US" altLang="en-US" baseline="-25000" dirty="0">
                <a:ea typeface="ＭＳ Ｐゴシック"/>
              </a:rPr>
              <a:t>DD</a:t>
            </a:r>
            <a:r>
              <a:rPr lang="en-US" altLang="en-US" dirty="0">
                <a:ea typeface="ＭＳ Ｐゴシック"/>
              </a:rPr>
              <a:t> has decreased in modern processes</a:t>
            </a:r>
          </a:p>
          <a:p>
            <a:pPr marL="435769" lvl="1" indent="-124778"/>
            <a:r>
              <a:rPr lang="en-US" altLang="en-US" dirty="0">
                <a:ea typeface="ＭＳ Ｐゴシック"/>
              </a:rPr>
              <a:t>High V</a:t>
            </a:r>
            <a:r>
              <a:rPr lang="en-US" altLang="en-US" baseline="-25000" dirty="0">
                <a:ea typeface="ＭＳ Ｐゴシック"/>
              </a:rPr>
              <a:t>DD</a:t>
            </a:r>
            <a:r>
              <a:rPr lang="en-US" altLang="en-US" dirty="0">
                <a:ea typeface="ＭＳ Ｐゴシック"/>
              </a:rPr>
              <a:t> would damage modern tiny transistors</a:t>
            </a:r>
            <a:endParaRPr lang="en-US" altLang="en-US" dirty="0">
              <a:ea typeface="ＭＳ Ｐゴシック"/>
              <a:cs typeface="Calibri"/>
            </a:endParaRPr>
          </a:p>
          <a:p>
            <a:pPr marL="435769" lvl="1" indent="-124778"/>
            <a:r>
              <a:rPr lang="en-US" altLang="en-US" dirty="0">
                <a:ea typeface="ＭＳ Ｐゴシック"/>
              </a:rPr>
              <a:t>Lower V</a:t>
            </a:r>
            <a:r>
              <a:rPr lang="en-US" altLang="en-US" baseline="-25000" dirty="0">
                <a:ea typeface="ＭＳ Ｐゴシック"/>
              </a:rPr>
              <a:t>DD</a:t>
            </a:r>
            <a:r>
              <a:rPr lang="en-US" altLang="en-US" dirty="0">
                <a:ea typeface="ＭＳ Ｐゴシック"/>
              </a:rPr>
              <a:t> saves power</a:t>
            </a:r>
            <a:endParaRPr lang="en-US" altLang="en-US" dirty="0">
              <a:ea typeface="ＭＳ Ｐゴシック"/>
              <a:cs typeface="Calibri"/>
            </a:endParaRPr>
          </a:p>
          <a:p>
            <a:pPr eaLnBrk="1" hangingPunct="1"/>
            <a:r>
              <a:rPr lang="en-US" altLang="en-US" dirty="0">
                <a:ea typeface="ＭＳ Ｐゴシック"/>
              </a:rPr>
              <a:t>V</a:t>
            </a:r>
            <a:r>
              <a:rPr lang="en-US" altLang="en-US" baseline="-25000" dirty="0">
                <a:ea typeface="ＭＳ Ｐゴシック"/>
              </a:rPr>
              <a:t>DD</a:t>
            </a:r>
            <a:r>
              <a:rPr lang="en-US" altLang="en-US" dirty="0">
                <a:ea typeface="ＭＳ Ｐゴシック"/>
              </a:rPr>
              <a:t> = 3.3, 2.5, 1.8, 1.5, 1.2, 1.0, 0.8, 0.7, …</a:t>
            </a:r>
          </a:p>
          <a:p>
            <a:pPr marL="435769" lvl="1" indent="-124778"/>
            <a:r>
              <a:rPr lang="en-US" altLang="en-US" dirty="0">
                <a:ea typeface="ＭＳ Ｐゴシック"/>
              </a:rPr>
              <a:t>Gradually scaling down as transistors shrink</a:t>
            </a:r>
            <a:endParaRPr lang="en-US" altLang="en-US" dirty="0">
              <a:ea typeface="ＭＳ Ｐゴシック"/>
              <a:cs typeface="Calibri"/>
            </a:endParaRPr>
          </a:p>
        </p:txBody>
      </p:sp>
      <p:sp>
        <p:nvSpPr>
          <p:cNvPr id="33795" name="Rectangle 2">
            <a:extLst>
              <a:ext uri="{FF2B5EF4-FFF2-40B4-BE49-F238E27FC236}">
                <a16:creationId xmlns:a16="http://schemas.microsoft.com/office/drawing/2014/main" id="{E22ED5D7-4B9E-F740-A07C-5832480DE41C}"/>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Power Supply Voltage</a:t>
            </a:r>
          </a:p>
        </p:txBody>
      </p:sp>
    </p:spTree>
    <p:extLst>
      <p:ext uri="{BB962C8B-B14F-4D97-AF65-F5344CB8AC3E}">
        <p14:creationId xmlns:p14="http://schemas.microsoft.com/office/powerpoint/2010/main" val="2190183579"/>
      </p:ext>
    </p:extLst>
  </p:cSld>
  <p:clrMapOvr>
    <a:masterClrMapping/>
  </p:clrMapOvr>
  <p:transition>
    <p:zo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4" name="Rectangle 3">
            <a:extLst>
              <a:ext uri="{FF2B5EF4-FFF2-40B4-BE49-F238E27FC236}">
                <a16:creationId xmlns:a16="http://schemas.microsoft.com/office/drawing/2014/main" id="{B89DAB7D-0777-1D40-B767-D1BCAE0F8072}"/>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We can view MOS transistors as electrically controlled switches</a:t>
            </a:r>
          </a:p>
          <a:p>
            <a:pPr eaLnBrk="1" hangingPunct="1"/>
            <a:r>
              <a:rPr lang="en-US" altLang="en-US">
                <a:ea typeface="ＭＳ Ｐゴシック" panose="020B0600070205080204" pitchFamily="34" charset="-128"/>
              </a:rPr>
              <a:t>Voltage at gate controls path from source to drain</a:t>
            </a:r>
          </a:p>
        </p:txBody>
      </p:sp>
      <p:sp>
        <p:nvSpPr>
          <p:cNvPr id="35843" name="Rectangle 2">
            <a:extLst>
              <a:ext uri="{FF2B5EF4-FFF2-40B4-BE49-F238E27FC236}">
                <a16:creationId xmlns:a16="http://schemas.microsoft.com/office/drawing/2014/main" id="{CBEA058C-54BA-4044-835A-10146963D96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Transistors as Switches</a:t>
            </a:r>
          </a:p>
        </p:txBody>
      </p:sp>
      <p:graphicFrame>
        <p:nvGraphicFramePr>
          <p:cNvPr id="35845" name="Object 4">
            <a:extLst>
              <a:ext uri="{FF2B5EF4-FFF2-40B4-BE49-F238E27FC236}">
                <a16:creationId xmlns:a16="http://schemas.microsoft.com/office/drawing/2014/main" id="{472B305F-5005-3144-9866-A840ED7EF79B}"/>
              </a:ext>
            </a:extLst>
          </p:cNvPr>
          <p:cNvGraphicFramePr>
            <a:graphicFrameLocks noChangeAspect="1"/>
          </p:cNvGraphicFramePr>
          <p:nvPr/>
        </p:nvGraphicFramePr>
        <p:xfrm>
          <a:off x="1885950" y="2030016"/>
          <a:ext cx="5372100" cy="2556272"/>
        </p:xfrm>
        <a:graphic>
          <a:graphicData uri="http://schemas.openxmlformats.org/presentationml/2006/ole">
            <mc:AlternateContent xmlns:mc="http://schemas.openxmlformats.org/markup-compatibility/2006">
              <mc:Choice xmlns:v="urn:schemas-microsoft-com:vml" Requires="v">
                <p:oleObj name="VISIO" r:id="rId3" imgW="20193000" imgH="9588500" progId="Visio.Drawing.6">
                  <p:embed/>
                </p:oleObj>
              </mc:Choice>
              <mc:Fallback>
                <p:oleObj name="VISIO" r:id="rId3" imgW="20193000" imgH="9588500" progId="Visio.Drawing.6">
                  <p:embed/>
                  <p:pic>
                    <p:nvPicPr>
                      <p:cNvPr id="35845" name="Object 4">
                        <a:extLst>
                          <a:ext uri="{FF2B5EF4-FFF2-40B4-BE49-F238E27FC236}">
                            <a16:creationId xmlns:a16="http://schemas.microsoft.com/office/drawing/2014/main" id="{472B305F-5005-3144-9866-A840ED7EF7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85950" y="2030016"/>
                        <a:ext cx="5372100" cy="25562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525720994"/>
      </p:ext>
    </p:extLst>
  </p:cSld>
  <p:clrMapOvr>
    <a:masterClrMapping/>
  </p:clrMapOvr>
  <p:transition>
    <p:zo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Text Box 57">
            <a:extLst>
              <a:ext uri="{FF2B5EF4-FFF2-40B4-BE49-F238E27FC236}">
                <a16:creationId xmlns:a16="http://schemas.microsoft.com/office/drawing/2014/main" id="{801E66BC-88E5-0142-ACBB-7BC316BC1DAE}"/>
              </a:ext>
            </a:extLst>
          </p:cNvPr>
          <p:cNvSpPr txBox="1">
            <a:spLocks noChangeArrowheads="1"/>
          </p:cNvSpPr>
          <p:nvPr/>
        </p:nvSpPr>
        <p:spPr bwMode="auto">
          <a:xfrm>
            <a:off x="4743451" y="2743200"/>
            <a:ext cx="312906"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0</a:t>
            </a:r>
          </a:p>
        </p:txBody>
      </p:sp>
      <p:graphicFrame>
        <p:nvGraphicFramePr>
          <p:cNvPr id="37892" name="Object 45">
            <a:extLst>
              <a:ext uri="{FF2B5EF4-FFF2-40B4-BE49-F238E27FC236}">
                <a16:creationId xmlns:a16="http://schemas.microsoft.com/office/drawing/2014/main" id="{5FAC0A36-FAFB-5B4E-8447-B277CB0BD395}"/>
              </a:ext>
            </a:extLst>
          </p:cNvPr>
          <p:cNvGraphicFramePr>
            <a:graphicFrameLocks noChangeAspect="1"/>
          </p:cNvGraphicFramePr>
          <p:nvPr/>
        </p:nvGraphicFramePr>
        <p:xfrm>
          <a:off x="4286250" y="1428750"/>
          <a:ext cx="2695575" cy="3543300"/>
        </p:xfrm>
        <a:graphic>
          <a:graphicData uri="http://schemas.openxmlformats.org/presentationml/2006/ole">
            <mc:AlternateContent xmlns:mc="http://schemas.openxmlformats.org/markup-compatibility/2006">
              <mc:Choice xmlns:v="urn:schemas-microsoft-com:vml" Requires="v">
                <p:oleObj name="Visio" r:id="rId3" imgW="787400" imgH="1016000" progId="Visio.Drawing.11">
                  <p:embed/>
                </p:oleObj>
              </mc:Choice>
              <mc:Fallback>
                <p:oleObj name="Visio" r:id="rId3" imgW="787400" imgH="1016000" progId="Visio.Drawing.11">
                  <p:embed/>
                  <p:pic>
                    <p:nvPicPr>
                      <p:cNvPr id="37892" name="Object 45">
                        <a:extLst>
                          <a:ext uri="{FF2B5EF4-FFF2-40B4-BE49-F238E27FC236}">
                            <a16:creationId xmlns:a16="http://schemas.microsoft.com/office/drawing/2014/main" id="{5FAC0A36-FAFB-5B4E-8447-B277CB0BD3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86250" y="1428750"/>
                        <a:ext cx="2695575" cy="3543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2" name="Content Placeholder 1">
            <a:extLst>
              <a:ext uri="{FF2B5EF4-FFF2-40B4-BE49-F238E27FC236}">
                <a16:creationId xmlns:a16="http://schemas.microsoft.com/office/drawing/2014/main" id="{BD9C079D-843A-2F53-6304-A33E4527279F}"/>
              </a:ext>
            </a:extLst>
          </p:cNvPr>
          <p:cNvSpPr>
            <a:spLocks noGrp="1"/>
          </p:cNvSpPr>
          <p:nvPr>
            <p:ph idx="1"/>
          </p:nvPr>
        </p:nvSpPr>
        <p:spPr/>
        <p:txBody>
          <a:bodyPr/>
          <a:lstStyle/>
          <a:p>
            <a:endParaRPr lang="en-US" dirty="0"/>
          </a:p>
        </p:txBody>
      </p:sp>
      <p:sp>
        <p:nvSpPr>
          <p:cNvPr id="37893" name="Rectangle 2">
            <a:extLst>
              <a:ext uri="{FF2B5EF4-FFF2-40B4-BE49-F238E27FC236}">
                <a16:creationId xmlns:a16="http://schemas.microsoft.com/office/drawing/2014/main" id="{1F5871C8-F9B8-6D4E-B3D3-AF43932F3182}"/>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Inverter</a:t>
            </a:r>
          </a:p>
        </p:txBody>
      </p:sp>
      <p:graphicFrame>
        <p:nvGraphicFramePr>
          <p:cNvPr id="67633" name="Group 49">
            <a:extLst>
              <a:ext uri="{FF2B5EF4-FFF2-40B4-BE49-F238E27FC236}">
                <a16:creationId xmlns:a16="http://schemas.microsoft.com/office/drawing/2014/main" id="{BF689C38-679E-6342-B317-1A16B9BFFCEA}"/>
              </a:ext>
            </a:extLst>
          </p:cNvPr>
          <p:cNvGraphicFramePr>
            <a:graphicFrameLocks noGrp="1"/>
          </p:cNvGraphicFramePr>
          <p:nvPr/>
        </p:nvGraphicFramePr>
        <p:xfrm>
          <a:off x="1771650" y="1714501"/>
          <a:ext cx="1085850" cy="1257301"/>
        </p:xfrm>
        <a:graphic>
          <a:graphicData uri="http://schemas.openxmlformats.org/drawingml/2006/table">
            <a:tbl>
              <a:tblPr/>
              <a:tblGrid>
                <a:gridCol w="542925">
                  <a:extLst>
                    <a:ext uri="{9D8B030D-6E8A-4147-A177-3AD203B41FA5}">
                      <a16:colId xmlns:a16="http://schemas.microsoft.com/office/drawing/2014/main" val="20000"/>
                    </a:ext>
                  </a:extLst>
                </a:gridCol>
                <a:gridCol w="542925">
                  <a:extLst>
                    <a:ext uri="{9D8B030D-6E8A-4147-A177-3AD203B41FA5}">
                      <a16:colId xmlns:a16="http://schemas.microsoft.com/office/drawing/2014/main" val="20001"/>
                    </a:ext>
                  </a:extLst>
                </a:gridCol>
              </a:tblGrid>
              <a:tr h="417910">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A</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Y</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21481">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rgbClr val="0000FF"/>
                          </a:solidFill>
                          <a:effectLst/>
                          <a:latin typeface="Arial" charset="0"/>
                        </a:rPr>
                        <a:t>0</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rgbClr val="0000FF"/>
                          </a:solidFill>
                          <a:effectLst/>
                          <a:latin typeface="Arial" charset="0"/>
                        </a:rPr>
                        <a:t>1</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17910">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rgbClr val="0000FF"/>
                          </a:solidFill>
                          <a:effectLst/>
                          <a:latin typeface="Arial" charset="0"/>
                        </a:rPr>
                        <a:t>1</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rgbClr val="0000FF"/>
                          </a:solidFill>
                          <a:effectLst/>
                          <a:latin typeface="Arial" charset="0"/>
                        </a:rPr>
                        <a:t>0</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7908" name="Object 46">
            <a:extLst>
              <a:ext uri="{FF2B5EF4-FFF2-40B4-BE49-F238E27FC236}">
                <a16:creationId xmlns:a16="http://schemas.microsoft.com/office/drawing/2014/main" id="{63E376A7-354E-1A4F-8502-D571685D35A0}"/>
              </a:ext>
            </a:extLst>
          </p:cNvPr>
          <p:cNvGraphicFramePr>
            <a:graphicFrameLocks noChangeAspect="1"/>
          </p:cNvGraphicFramePr>
          <p:nvPr/>
        </p:nvGraphicFramePr>
        <p:xfrm>
          <a:off x="1714500" y="3714750"/>
          <a:ext cx="2800350" cy="815579"/>
        </p:xfrm>
        <a:graphic>
          <a:graphicData uri="http://schemas.openxmlformats.org/presentationml/2006/ole">
            <mc:AlternateContent xmlns:mc="http://schemas.openxmlformats.org/markup-compatibility/2006">
              <mc:Choice xmlns:v="urn:schemas-microsoft-com:vml" Requires="v">
                <p:oleObj name="VISIO" r:id="rId5" imgW="5829300" imgH="1689100" progId="Visio.Drawing.6">
                  <p:embed/>
                </p:oleObj>
              </mc:Choice>
              <mc:Fallback>
                <p:oleObj name="VISIO" r:id="rId5" imgW="5829300" imgH="1689100" progId="Visio.Drawing.6">
                  <p:embed/>
                  <p:pic>
                    <p:nvPicPr>
                      <p:cNvPr id="37908" name="Object 46">
                        <a:extLst>
                          <a:ext uri="{FF2B5EF4-FFF2-40B4-BE49-F238E27FC236}">
                            <a16:creationId xmlns:a16="http://schemas.microsoft.com/office/drawing/2014/main" id="{63E376A7-354E-1A4F-8502-D571685D35A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14500" y="3714750"/>
                        <a:ext cx="2800350" cy="815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67634" name="Rectangle 50">
            <a:extLst>
              <a:ext uri="{FF2B5EF4-FFF2-40B4-BE49-F238E27FC236}">
                <a16:creationId xmlns:a16="http://schemas.microsoft.com/office/drawing/2014/main" id="{61B1EF99-D61A-FB4A-BD5B-B55F942B6C75}"/>
              </a:ext>
            </a:extLst>
          </p:cNvPr>
          <p:cNvSpPr>
            <a:spLocks noChangeArrowheads="1"/>
          </p:cNvSpPr>
          <p:nvPr/>
        </p:nvSpPr>
        <p:spPr bwMode="auto">
          <a:xfrm>
            <a:off x="2343150" y="2171700"/>
            <a:ext cx="457200" cy="3429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67637" name="Rectangle 53">
            <a:extLst>
              <a:ext uri="{FF2B5EF4-FFF2-40B4-BE49-F238E27FC236}">
                <a16:creationId xmlns:a16="http://schemas.microsoft.com/office/drawing/2014/main" id="{616CE638-9BE5-0249-BA82-5159DD71843F}"/>
              </a:ext>
            </a:extLst>
          </p:cNvPr>
          <p:cNvSpPr>
            <a:spLocks noChangeArrowheads="1"/>
          </p:cNvSpPr>
          <p:nvPr/>
        </p:nvSpPr>
        <p:spPr bwMode="auto">
          <a:xfrm>
            <a:off x="2343150" y="2571750"/>
            <a:ext cx="457200" cy="3429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67642" name="Rectangle 58">
            <a:extLst>
              <a:ext uri="{FF2B5EF4-FFF2-40B4-BE49-F238E27FC236}">
                <a16:creationId xmlns:a16="http://schemas.microsoft.com/office/drawing/2014/main" id="{587D441E-F795-C74D-8738-3102A9A7A963}"/>
              </a:ext>
            </a:extLst>
          </p:cNvPr>
          <p:cNvSpPr>
            <a:spLocks noChangeArrowheads="1"/>
          </p:cNvSpPr>
          <p:nvPr/>
        </p:nvSpPr>
        <p:spPr bwMode="auto">
          <a:xfrm>
            <a:off x="1828800" y="2171700"/>
            <a:ext cx="457200" cy="3429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67643" name="Rectangle 59">
            <a:extLst>
              <a:ext uri="{FF2B5EF4-FFF2-40B4-BE49-F238E27FC236}">
                <a16:creationId xmlns:a16="http://schemas.microsoft.com/office/drawing/2014/main" id="{2E205102-7DD5-E44A-9C5D-88ADFA3D9CFC}"/>
              </a:ext>
            </a:extLst>
          </p:cNvPr>
          <p:cNvSpPr>
            <a:spLocks noChangeArrowheads="1"/>
          </p:cNvSpPr>
          <p:nvPr/>
        </p:nvSpPr>
        <p:spPr bwMode="auto">
          <a:xfrm>
            <a:off x="1828800" y="2571750"/>
            <a:ext cx="457200" cy="3429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37913" name="Text Box 55">
            <a:extLst>
              <a:ext uri="{FF2B5EF4-FFF2-40B4-BE49-F238E27FC236}">
                <a16:creationId xmlns:a16="http://schemas.microsoft.com/office/drawing/2014/main" id="{0AB008A0-8555-BE45-B215-494B5B6BCCCA}"/>
              </a:ext>
            </a:extLst>
          </p:cNvPr>
          <p:cNvSpPr txBox="1">
            <a:spLocks noChangeArrowheads="1"/>
          </p:cNvSpPr>
          <p:nvPr/>
        </p:nvSpPr>
        <p:spPr bwMode="auto">
          <a:xfrm>
            <a:off x="5600701" y="3371850"/>
            <a:ext cx="646331"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OFF</a:t>
            </a:r>
          </a:p>
        </p:txBody>
      </p:sp>
      <p:sp>
        <p:nvSpPr>
          <p:cNvPr id="37914" name="Text Box 56">
            <a:extLst>
              <a:ext uri="{FF2B5EF4-FFF2-40B4-BE49-F238E27FC236}">
                <a16:creationId xmlns:a16="http://schemas.microsoft.com/office/drawing/2014/main" id="{4C1BCE05-A05C-014F-84D6-4F3EA68463D9}"/>
              </a:ext>
            </a:extLst>
          </p:cNvPr>
          <p:cNvSpPr txBox="1">
            <a:spLocks noChangeArrowheads="1"/>
          </p:cNvSpPr>
          <p:nvPr/>
        </p:nvSpPr>
        <p:spPr bwMode="auto">
          <a:xfrm>
            <a:off x="5600701" y="2571750"/>
            <a:ext cx="595035"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ON </a:t>
            </a:r>
          </a:p>
        </p:txBody>
      </p:sp>
      <p:sp>
        <p:nvSpPr>
          <p:cNvPr id="67645" name="Rectangle 61">
            <a:extLst>
              <a:ext uri="{FF2B5EF4-FFF2-40B4-BE49-F238E27FC236}">
                <a16:creationId xmlns:a16="http://schemas.microsoft.com/office/drawing/2014/main" id="{3828FEE2-8CA0-AC44-B9DC-0871C4318500}"/>
              </a:ext>
            </a:extLst>
          </p:cNvPr>
          <p:cNvSpPr>
            <a:spLocks noChangeArrowheads="1"/>
          </p:cNvSpPr>
          <p:nvPr/>
        </p:nvSpPr>
        <p:spPr bwMode="auto">
          <a:xfrm>
            <a:off x="5600700" y="2571750"/>
            <a:ext cx="457200" cy="3429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67646" name="Rectangle 62">
            <a:extLst>
              <a:ext uri="{FF2B5EF4-FFF2-40B4-BE49-F238E27FC236}">
                <a16:creationId xmlns:a16="http://schemas.microsoft.com/office/drawing/2014/main" id="{19178407-FC4D-D84A-A95A-74DAF99B9B1C}"/>
              </a:ext>
            </a:extLst>
          </p:cNvPr>
          <p:cNvSpPr>
            <a:spLocks noChangeArrowheads="1"/>
          </p:cNvSpPr>
          <p:nvPr/>
        </p:nvSpPr>
        <p:spPr bwMode="auto">
          <a:xfrm>
            <a:off x="5600700" y="3371850"/>
            <a:ext cx="571500" cy="3429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67638" name="Text Box 54">
            <a:extLst>
              <a:ext uri="{FF2B5EF4-FFF2-40B4-BE49-F238E27FC236}">
                <a16:creationId xmlns:a16="http://schemas.microsoft.com/office/drawing/2014/main" id="{9039189C-D6EC-BE4D-AA69-DA4E0C2924A6}"/>
              </a:ext>
            </a:extLst>
          </p:cNvPr>
          <p:cNvSpPr txBox="1">
            <a:spLocks noChangeArrowheads="1"/>
          </p:cNvSpPr>
          <p:nvPr/>
        </p:nvSpPr>
        <p:spPr bwMode="auto">
          <a:xfrm>
            <a:off x="4652989" y="2701409"/>
            <a:ext cx="312906"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1</a:t>
            </a:r>
          </a:p>
        </p:txBody>
      </p:sp>
      <p:sp>
        <p:nvSpPr>
          <p:cNvPr id="67635" name="Text Box 51">
            <a:extLst>
              <a:ext uri="{FF2B5EF4-FFF2-40B4-BE49-F238E27FC236}">
                <a16:creationId xmlns:a16="http://schemas.microsoft.com/office/drawing/2014/main" id="{27F01E55-5BB9-DF43-8D18-1396BC75D125}"/>
              </a:ext>
            </a:extLst>
          </p:cNvPr>
          <p:cNvSpPr txBox="1">
            <a:spLocks noChangeArrowheads="1"/>
          </p:cNvSpPr>
          <p:nvPr/>
        </p:nvSpPr>
        <p:spPr bwMode="auto">
          <a:xfrm>
            <a:off x="5543550" y="3371850"/>
            <a:ext cx="628650"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ON</a:t>
            </a:r>
          </a:p>
        </p:txBody>
      </p:sp>
      <p:sp>
        <p:nvSpPr>
          <p:cNvPr id="67636" name="Text Box 52">
            <a:extLst>
              <a:ext uri="{FF2B5EF4-FFF2-40B4-BE49-F238E27FC236}">
                <a16:creationId xmlns:a16="http://schemas.microsoft.com/office/drawing/2014/main" id="{4964885E-4629-E842-922C-0AF3B34F1200}"/>
              </a:ext>
            </a:extLst>
          </p:cNvPr>
          <p:cNvSpPr txBox="1">
            <a:spLocks noChangeArrowheads="1"/>
          </p:cNvSpPr>
          <p:nvPr/>
        </p:nvSpPr>
        <p:spPr bwMode="auto">
          <a:xfrm>
            <a:off x="5543551" y="2571750"/>
            <a:ext cx="646331" cy="36933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OFF</a:t>
            </a:r>
          </a:p>
        </p:txBody>
      </p:sp>
      <p:sp>
        <p:nvSpPr>
          <p:cNvPr id="67647" name="Rectangle 63">
            <a:extLst>
              <a:ext uri="{FF2B5EF4-FFF2-40B4-BE49-F238E27FC236}">
                <a16:creationId xmlns:a16="http://schemas.microsoft.com/office/drawing/2014/main" id="{E4C32B2C-D669-AF41-939E-92B93FB8A675}"/>
              </a:ext>
            </a:extLst>
          </p:cNvPr>
          <p:cNvSpPr>
            <a:spLocks noChangeArrowheads="1"/>
          </p:cNvSpPr>
          <p:nvPr/>
        </p:nvSpPr>
        <p:spPr bwMode="auto">
          <a:xfrm>
            <a:off x="5648040" y="2545318"/>
            <a:ext cx="575156" cy="3429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67648" name="Rectangle 64">
            <a:extLst>
              <a:ext uri="{FF2B5EF4-FFF2-40B4-BE49-F238E27FC236}">
                <a16:creationId xmlns:a16="http://schemas.microsoft.com/office/drawing/2014/main" id="{623F0D91-50CA-E549-902B-2062A93D47B3}"/>
              </a:ext>
            </a:extLst>
          </p:cNvPr>
          <p:cNvSpPr>
            <a:spLocks noChangeArrowheads="1"/>
          </p:cNvSpPr>
          <p:nvPr/>
        </p:nvSpPr>
        <p:spPr bwMode="auto">
          <a:xfrm>
            <a:off x="5543550" y="3371850"/>
            <a:ext cx="685800" cy="3429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67644" name="Rectangle 60">
            <a:extLst>
              <a:ext uri="{FF2B5EF4-FFF2-40B4-BE49-F238E27FC236}">
                <a16:creationId xmlns:a16="http://schemas.microsoft.com/office/drawing/2014/main" id="{49999532-1DEF-1E4E-9A3F-18B3FB60D997}"/>
              </a:ext>
            </a:extLst>
          </p:cNvPr>
          <p:cNvSpPr>
            <a:spLocks noChangeArrowheads="1"/>
          </p:cNvSpPr>
          <p:nvPr/>
        </p:nvSpPr>
        <p:spPr bwMode="auto">
          <a:xfrm>
            <a:off x="4714876" y="2686050"/>
            <a:ext cx="228600" cy="3429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Tree>
    <p:extLst>
      <p:ext uri="{BB962C8B-B14F-4D97-AF65-F5344CB8AC3E}">
        <p14:creationId xmlns:p14="http://schemas.microsoft.com/office/powerpoint/2010/main" val="2434924689"/>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grpId="0" nodeType="clickEffect">
                                  <p:stCondLst>
                                    <p:cond delay="0"/>
                                  </p:stCondLst>
                                  <p:childTnLst>
                                    <p:animEffect transition="out" filter="blinds(horizontal)">
                                      <p:cBhvr>
                                        <p:cTn id="6" dur="500"/>
                                        <p:tgtEl>
                                          <p:spTgt spid="67643"/>
                                        </p:tgtEl>
                                      </p:cBhvr>
                                    </p:animEffect>
                                    <p:set>
                                      <p:cBhvr>
                                        <p:cTn id="7" dur="1" fill="hold">
                                          <p:stCondLst>
                                            <p:cond delay="499"/>
                                          </p:stCondLst>
                                        </p:cTn>
                                        <p:tgtEl>
                                          <p:spTgt spid="67643"/>
                                        </p:tgtEl>
                                        <p:attrNameLst>
                                          <p:attrName>style.visibility</p:attrName>
                                        </p:attrNameLst>
                                      </p:cBhvr>
                                      <p:to>
                                        <p:strVal val="hidden"/>
                                      </p:to>
                                    </p:set>
                                  </p:childTnLst>
                                </p:cTn>
                              </p:par>
                              <p:par>
                                <p:cTn id="8" presetID="3" presetClass="exit" presetSubtype="10" fill="hold" grpId="0" nodeType="withEffect">
                                  <p:stCondLst>
                                    <p:cond delay="0"/>
                                  </p:stCondLst>
                                  <p:childTnLst>
                                    <p:animEffect transition="out" filter="blinds(horizontal)">
                                      <p:cBhvr>
                                        <p:cTn id="9" dur="500"/>
                                        <p:tgtEl>
                                          <p:spTgt spid="67644"/>
                                        </p:tgtEl>
                                      </p:cBhvr>
                                    </p:animEffect>
                                    <p:set>
                                      <p:cBhvr>
                                        <p:cTn id="10" dur="1" fill="hold">
                                          <p:stCondLst>
                                            <p:cond delay="499"/>
                                          </p:stCondLst>
                                        </p:cTn>
                                        <p:tgtEl>
                                          <p:spTgt spid="67644"/>
                                        </p:tgtEl>
                                        <p:attrNameLst>
                                          <p:attrName>style.visibility</p:attrName>
                                        </p:attrNameLst>
                                      </p:cBhvr>
                                      <p:to>
                                        <p:strVal val="hidden"/>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xit" presetSubtype="10" fill="hold" grpId="0" nodeType="clickEffect">
                                  <p:stCondLst>
                                    <p:cond delay="0"/>
                                  </p:stCondLst>
                                  <p:childTnLst>
                                    <p:animEffect transition="out" filter="blinds(horizontal)">
                                      <p:cBhvr>
                                        <p:cTn id="14" dur="500"/>
                                        <p:tgtEl>
                                          <p:spTgt spid="67647"/>
                                        </p:tgtEl>
                                      </p:cBhvr>
                                    </p:animEffect>
                                    <p:set>
                                      <p:cBhvr>
                                        <p:cTn id="15" dur="1" fill="hold">
                                          <p:stCondLst>
                                            <p:cond delay="499"/>
                                          </p:stCondLst>
                                        </p:cTn>
                                        <p:tgtEl>
                                          <p:spTgt spid="67647"/>
                                        </p:tgtEl>
                                        <p:attrNameLst>
                                          <p:attrName>style.visibility</p:attrName>
                                        </p:attrNameLst>
                                      </p:cBhvr>
                                      <p:to>
                                        <p:strVal val="hidden"/>
                                      </p:to>
                                    </p:set>
                                  </p:childTnLst>
                                </p:cTn>
                              </p:par>
                              <p:par>
                                <p:cTn id="16" presetID="3" presetClass="exit" presetSubtype="10" fill="hold" grpId="0" nodeType="withEffect">
                                  <p:stCondLst>
                                    <p:cond delay="0"/>
                                  </p:stCondLst>
                                  <p:childTnLst>
                                    <p:animEffect transition="out" filter="blinds(horizontal)">
                                      <p:cBhvr>
                                        <p:cTn id="17" dur="500"/>
                                        <p:tgtEl>
                                          <p:spTgt spid="67648"/>
                                        </p:tgtEl>
                                      </p:cBhvr>
                                    </p:animEffect>
                                    <p:set>
                                      <p:cBhvr>
                                        <p:cTn id="18" dur="1" fill="hold">
                                          <p:stCondLst>
                                            <p:cond delay="499"/>
                                          </p:stCondLst>
                                        </p:cTn>
                                        <p:tgtEl>
                                          <p:spTgt spid="67648"/>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xit" presetSubtype="10" fill="hold" grpId="0" nodeType="clickEffect">
                                  <p:stCondLst>
                                    <p:cond delay="0"/>
                                  </p:stCondLst>
                                  <p:childTnLst>
                                    <p:animEffect transition="out" filter="blinds(horizontal)">
                                      <p:cBhvr>
                                        <p:cTn id="22" dur="500"/>
                                        <p:tgtEl>
                                          <p:spTgt spid="67637"/>
                                        </p:tgtEl>
                                      </p:cBhvr>
                                    </p:animEffect>
                                    <p:set>
                                      <p:cBhvr>
                                        <p:cTn id="23" dur="1" fill="hold">
                                          <p:stCondLst>
                                            <p:cond delay="499"/>
                                          </p:stCondLst>
                                        </p:cTn>
                                        <p:tgtEl>
                                          <p:spTgt spid="67637"/>
                                        </p:tgtEl>
                                        <p:attrNameLst>
                                          <p:attrName>style.visibility</p:attrName>
                                        </p:attrNameLst>
                                      </p:cBhvr>
                                      <p:to>
                                        <p:strVal val="hidden"/>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xit" presetSubtype="10" fill="hold" grpId="0" nodeType="clickEffect">
                                  <p:stCondLst>
                                    <p:cond delay="0"/>
                                  </p:stCondLst>
                                  <p:childTnLst>
                                    <p:animEffect transition="out" filter="blinds(horizontal)">
                                      <p:cBhvr>
                                        <p:cTn id="27" dur="500"/>
                                        <p:tgtEl>
                                          <p:spTgt spid="67636"/>
                                        </p:tgtEl>
                                      </p:cBhvr>
                                    </p:animEffect>
                                    <p:set>
                                      <p:cBhvr>
                                        <p:cTn id="28" dur="1" fill="hold">
                                          <p:stCondLst>
                                            <p:cond delay="499"/>
                                          </p:stCondLst>
                                        </p:cTn>
                                        <p:tgtEl>
                                          <p:spTgt spid="67636"/>
                                        </p:tgtEl>
                                        <p:attrNameLst>
                                          <p:attrName>style.visibility</p:attrName>
                                        </p:attrNameLst>
                                      </p:cBhvr>
                                      <p:to>
                                        <p:strVal val="hidden"/>
                                      </p:to>
                                    </p:set>
                                  </p:childTnLst>
                                </p:cTn>
                              </p:par>
                              <p:par>
                                <p:cTn id="29" presetID="3" presetClass="exit" presetSubtype="10" fill="hold" grpId="0" nodeType="withEffect">
                                  <p:stCondLst>
                                    <p:cond delay="0"/>
                                  </p:stCondLst>
                                  <p:childTnLst>
                                    <p:animEffect transition="out" filter="blinds(horizontal)">
                                      <p:cBhvr>
                                        <p:cTn id="30" dur="500"/>
                                        <p:tgtEl>
                                          <p:spTgt spid="67635"/>
                                        </p:tgtEl>
                                      </p:cBhvr>
                                    </p:animEffect>
                                    <p:set>
                                      <p:cBhvr>
                                        <p:cTn id="31" dur="1" fill="hold">
                                          <p:stCondLst>
                                            <p:cond delay="499"/>
                                          </p:stCondLst>
                                        </p:cTn>
                                        <p:tgtEl>
                                          <p:spTgt spid="67635"/>
                                        </p:tgtEl>
                                        <p:attrNameLst>
                                          <p:attrName>style.visibility</p:attrName>
                                        </p:attrNameLst>
                                      </p:cBhvr>
                                      <p:to>
                                        <p:strVal val="hidden"/>
                                      </p:to>
                                    </p:set>
                                  </p:childTnLst>
                                </p:cTn>
                              </p:par>
                              <p:par>
                                <p:cTn id="32" presetID="3" presetClass="exit" presetSubtype="10" fill="hold" grpId="0" nodeType="withEffect">
                                  <p:stCondLst>
                                    <p:cond delay="0"/>
                                  </p:stCondLst>
                                  <p:childTnLst>
                                    <p:animEffect transition="out" filter="blinds(horizontal)">
                                      <p:cBhvr>
                                        <p:cTn id="33" dur="500"/>
                                        <p:tgtEl>
                                          <p:spTgt spid="67642"/>
                                        </p:tgtEl>
                                      </p:cBhvr>
                                    </p:animEffect>
                                    <p:set>
                                      <p:cBhvr>
                                        <p:cTn id="34" dur="1" fill="hold">
                                          <p:stCondLst>
                                            <p:cond delay="499"/>
                                          </p:stCondLst>
                                        </p:cTn>
                                        <p:tgtEl>
                                          <p:spTgt spid="67642"/>
                                        </p:tgtEl>
                                        <p:attrNameLst>
                                          <p:attrName>style.visibility</p:attrName>
                                        </p:attrNameLst>
                                      </p:cBhvr>
                                      <p:to>
                                        <p:strVal val="hidden"/>
                                      </p:to>
                                    </p:set>
                                  </p:childTnLst>
                                </p:cTn>
                              </p:par>
                              <p:par>
                                <p:cTn id="35" presetID="3" presetClass="exit" presetSubtype="10" fill="hold" grpId="0" nodeType="withEffect">
                                  <p:stCondLst>
                                    <p:cond delay="0"/>
                                  </p:stCondLst>
                                  <p:childTnLst>
                                    <p:animEffect transition="out" filter="blinds(horizontal)">
                                      <p:cBhvr>
                                        <p:cTn id="36" dur="500"/>
                                        <p:tgtEl>
                                          <p:spTgt spid="67638"/>
                                        </p:tgtEl>
                                      </p:cBhvr>
                                    </p:animEffect>
                                    <p:set>
                                      <p:cBhvr>
                                        <p:cTn id="37" dur="1" fill="hold">
                                          <p:stCondLst>
                                            <p:cond delay="499"/>
                                          </p:stCondLst>
                                        </p:cTn>
                                        <p:tgtEl>
                                          <p:spTgt spid="67638"/>
                                        </p:tgtEl>
                                        <p:attrNameLst>
                                          <p:attrName>style.visibility</p:attrName>
                                        </p:attrNameLst>
                                      </p:cBhvr>
                                      <p:to>
                                        <p:strVal val="hidden"/>
                                      </p:to>
                                    </p:se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xit" presetSubtype="10" fill="hold" grpId="0" nodeType="clickEffect">
                                  <p:stCondLst>
                                    <p:cond delay="0"/>
                                  </p:stCondLst>
                                  <p:childTnLst>
                                    <p:animEffect transition="out" filter="blinds(horizontal)">
                                      <p:cBhvr>
                                        <p:cTn id="41" dur="500"/>
                                        <p:tgtEl>
                                          <p:spTgt spid="67645"/>
                                        </p:tgtEl>
                                      </p:cBhvr>
                                    </p:animEffect>
                                    <p:set>
                                      <p:cBhvr>
                                        <p:cTn id="42" dur="1" fill="hold">
                                          <p:stCondLst>
                                            <p:cond delay="499"/>
                                          </p:stCondLst>
                                        </p:cTn>
                                        <p:tgtEl>
                                          <p:spTgt spid="67645"/>
                                        </p:tgtEl>
                                        <p:attrNameLst>
                                          <p:attrName>style.visibility</p:attrName>
                                        </p:attrNameLst>
                                      </p:cBhvr>
                                      <p:to>
                                        <p:strVal val="hidden"/>
                                      </p:to>
                                    </p:set>
                                  </p:childTnLst>
                                </p:cTn>
                              </p:par>
                              <p:par>
                                <p:cTn id="43" presetID="3" presetClass="exit" presetSubtype="10" fill="hold" grpId="0" nodeType="withEffect">
                                  <p:stCondLst>
                                    <p:cond delay="0"/>
                                  </p:stCondLst>
                                  <p:childTnLst>
                                    <p:animEffect transition="out" filter="blinds(horizontal)">
                                      <p:cBhvr>
                                        <p:cTn id="44" dur="500"/>
                                        <p:tgtEl>
                                          <p:spTgt spid="67646"/>
                                        </p:tgtEl>
                                      </p:cBhvr>
                                    </p:animEffect>
                                    <p:set>
                                      <p:cBhvr>
                                        <p:cTn id="45" dur="1" fill="hold">
                                          <p:stCondLst>
                                            <p:cond delay="499"/>
                                          </p:stCondLst>
                                        </p:cTn>
                                        <p:tgtEl>
                                          <p:spTgt spid="67646"/>
                                        </p:tgtEl>
                                        <p:attrNameLst>
                                          <p:attrName>style.visibility</p:attrName>
                                        </p:attrNameLst>
                                      </p:cBhvr>
                                      <p:to>
                                        <p:strVal val="hidden"/>
                                      </p:to>
                                    </p:set>
                                  </p:childTnLst>
                                </p:cTn>
                              </p:par>
                            </p:childTnLst>
                          </p:cTn>
                        </p:par>
                      </p:childTnLst>
                    </p:cTn>
                  </p:par>
                  <p:par>
                    <p:cTn id="46" fill="hold" nodeType="clickPar">
                      <p:stCondLst>
                        <p:cond delay="indefinite"/>
                      </p:stCondLst>
                      <p:childTnLst>
                        <p:par>
                          <p:cTn id="47" fill="hold" nodeType="withGroup">
                            <p:stCondLst>
                              <p:cond delay="0"/>
                            </p:stCondLst>
                            <p:childTnLst>
                              <p:par>
                                <p:cTn id="48" presetID="3" presetClass="exit" presetSubtype="10" fill="hold" grpId="0" nodeType="clickEffect">
                                  <p:stCondLst>
                                    <p:cond delay="0"/>
                                  </p:stCondLst>
                                  <p:childTnLst>
                                    <p:animEffect transition="out" filter="blinds(horizontal)">
                                      <p:cBhvr>
                                        <p:cTn id="49" dur="500"/>
                                        <p:tgtEl>
                                          <p:spTgt spid="67634"/>
                                        </p:tgtEl>
                                      </p:cBhvr>
                                    </p:animEffect>
                                    <p:set>
                                      <p:cBhvr>
                                        <p:cTn id="50" dur="1" fill="hold">
                                          <p:stCondLst>
                                            <p:cond delay="499"/>
                                          </p:stCondLst>
                                        </p:cTn>
                                        <p:tgtEl>
                                          <p:spTgt spid="676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634" grpId="0" animBg="1"/>
      <p:bldP spid="67637" grpId="0" animBg="1"/>
      <p:bldP spid="67642" grpId="0" animBg="1"/>
      <p:bldP spid="67643" grpId="0" animBg="1"/>
      <p:bldP spid="67645" grpId="0" animBg="1"/>
      <p:bldP spid="67646" grpId="0" animBg="1"/>
      <p:bldP spid="67638" grpId="0" animBg="1"/>
      <p:bldP spid="67635" grpId="0" animBg="1"/>
      <p:bldP spid="67636" grpId="0" animBg="1"/>
      <p:bldP spid="67647" grpId="0" animBg="1"/>
      <p:bldP spid="67648" grpId="0" animBg="1"/>
      <p:bldP spid="6764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28E11A1-4A2E-7DB5-A0F8-D11008A4FC3E}"/>
              </a:ext>
            </a:extLst>
          </p:cNvPr>
          <p:cNvSpPr>
            <a:spLocks noGrp="1"/>
          </p:cNvSpPr>
          <p:nvPr>
            <p:ph idx="1"/>
          </p:nvPr>
        </p:nvSpPr>
        <p:spPr/>
        <p:txBody>
          <a:bodyPr/>
          <a:lstStyle/>
          <a:p>
            <a:endParaRPr lang="en-US"/>
          </a:p>
        </p:txBody>
      </p:sp>
      <p:sp>
        <p:nvSpPr>
          <p:cNvPr id="39939" name="Rectangle 2">
            <a:extLst>
              <a:ext uri="{FF2B5EF4-FFF2-40B4-BE49-F238E27FC236}">
                <a16:creationId xmlns:a16="http://schemas.microsoft.com/office/drawing/2014/main" id="{4A64ADC8-B6E8-5B45-9B3A-C95340D81A4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NAND Gate</a:t>
            </a:r>
          </a:p>
        </p:txBody>
      </p:sp>
      <p:graphicFrame>
        <p:nvGraphicFramePr>
          <p:cNvPr id="39966" name="Object 21">
            <a:extLst>
              <a:ext uri="{FF2B5EF4-FFF2-40B4-BE49-F238E27FC236}">
                <a16:creationId xmlns:a16="http://schemas.microsoft.com/office/drawing/2014/main" id="{C62793C0-F3EE-504E-A16B-6186EE6545BC}"/>
              </a:ext>
            </a:extLst>
          </p:cNvPr>
          <p:cNvGraphicFramePr>
            <a:graphicFrameLocks noChangeAspect="1"/>
          </p:cNvGraphicFramePr>
          <p:nvPr/>
        </p:nvGraphicFramePr>
        <p:xfrm>
          <a:off x="2114551" y="3714750"/>
          <a:ext cx="954881" cy="1133475"/>
        </p:xfrm>
        <a:graphic>
          <a:graphicData uri="http://schemas.openxmlformats.org/presentationml/2006/ole">
            <mc:AlternateContent xmlns:mc="http://schemas.openxmlformats.org/markup-compatibility/2006">
              <mc:Choice xmlns:v="urn:schemas-microsoft-com:vml" Requires="v">
                <p:oleObj name="VISIO" r:id="rId3" imgW="2959100" imgH="3505200" progId="Visio.Drawing.6">
                  <p:embed/>
                </p:oleObj>
              </mc:Choice>
              <mc:Fallback>
                <p:oleObj name="VISIO" r:id="rId3" imgW="2959100" imgH="3505200" progId="Visio.Drawing.6">
                  <p:embed/>
                  <p:pic>
                    <p:nvPicPr>
                      <p:cNvPr id="39966" name="Object 21">
                        <a:extLst>
                          <a:ext uri="{FF2B5EF4-FFF2-40B4-BE49-F238E27FC236}">
                            <a16:creationId xmlns:a16="http://schemas.microsoft.com/office/drawing/2014/main" id="{C62793C0-F3EE-504E-A16B-6186EE6545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14551" y="3714750"/>
                        <a:ext cx="954881" cy="1133475"/>
                      </a:xfrm>
                      <a:prstGeom prst="rect">
                        <a:avLst/>
                      </a:prstGeom>
                      <a:noFill/>
                      <a:ln>
                        <a:noFill/>
                      </a:ln>
                      <a:effectLst/>
                    </p:spPr>
                  </p:pic>
                </p:oleObj>
              </mc:Fallback>
            </mc:AlternateContent>
          </a:graphicData>
        </a:graphic>
      </p:graphicFrame>
      <p:graphicFrame>
        <p:nvGraphicFramePr>
          <p:cNvPr id="102447" name="Group 47">
            <a:extLst>
              <a:ext uri="{FF2B5EF4-FFF2-40B4-BE49-F238E27FC236}">
                <a16:creationId xmlns:a16="http://schemas.microsoft.com/office/drawing/2014/main" id="{453952AF-18B4-3B4E-B8D4-7911455073CB}"/>
              </a:ext>
            </a:extLst>
          </p:cNvPr>
          <p:cNvGraphicFramePr>
            <a:graphicFrameLocks noGrp="1"/>
          </p:cNvGraphicFramePr>
          <p:nvPr/>
        </p:nvGraphicFramePr>
        <p:xfrm>
          <a:off x="1771650" y="1543051"/>
          <a:ext cx="1628775" cy="2093121"/>
        </p:xfrm>
        <a:graphic>
          <a:graphicData uri="http://schemas.openxmlformats.org/drawingml/2006/table">
            <a:tbl>
              <a:tblPr/>
              <a:tblGrid>
                <a:gridCol w="542925">
                  <a:extLst>
                    <a:ext uri="{9D8B030D-6E8A-4147-A177-3AD203B41FA5}">
                      <a16:colId xmlns:a16="http://schemas.microsoft.com/office/drawing/2014/main" val="20000"/>
                    </a:ext>
                  </a:extLst>
                </a:gridCol>
                <a:gridCol w="542925">
                  <a:extLst>
                    <a:ext uri="{9D8B030D-6E8A-4147-A177-3AD203B41FA5}">
                      <a16:colId xmlns:a16="http://schemas.microsoft.com/office/drawing/2014/main" val="20001"/>
                    </a:ext>
                  </a:extLst>
                </a:gridCol>
                <a:gridCol w="542925">
                  <a:extLst>
                    <a:ext uri="{9D8B030D-6E8A-4147-A177-3AD203B41FA5}">
                      <a16:colId xmlns:a16="http://schemas.microsoft.com/office/drawing/2014/main" val="20002"/>
                    </a:ext>
                  </a:extLst>
                </a:gridCol>
              </a:tblGrid>
              <a:tr h="417910">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A</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B</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Y</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21481">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0</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0</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rgbClr val="0000FF"/>
                          </a:solidFill>
                          <a:effectLst/>
                          <a:latin typeface="Arial" charset="0"/>
                        </a:rPr>
                        <a:t>1</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17910">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0</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1</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rgbClr val="0000FF"/>
                          </a:solidFill>
                          <a:effectLst/>
                          <a:latin typeface="Arial" charset="0"/>
                        </a:rPr>
                        <a:t>1</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17910">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1</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0</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rgbClr val="0000FF"/>
                          </a:solidFill>
                          <a:effectLst/>
                          <a:latin typeface="Arial" charset="0"/>
                        </a:rPr>
                        <a:t>1</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17910">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1</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1</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rgbClr val="0000FF"/>
                          </a:solidFill>
                          <a:effectLst/>
                          <a:latin typeface="Arial" charset="0"/>
                        </a:rPr>
                        <a:t>0</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102448" name="Rectangle 48">
            <a:extLst>
              <a:ext uri="{FF2B5EF4-FFF2-40B4-BE49-F238E27FC236}">
                <a16:creationId xmlns:a16="http://schemas.microsoft.com/office/drawing/2014/main" id="{C1427E33-121A-BF4B-A380-F979358699B7}"/>
              </a:ext>
            </a:extLst>
          </p:cNvPr>
          <p:cNvSpPr>
            <a:spLocks noChangeArrowheads="1"/>
          </p:cNvSpPr>
          <p:nvPr/>
        </p:nvSpPr>
        <p:spPr bwMode="auto">
          <a:xfrm>
            <a:off x="2914650" y="2000250"/>
            <a:ext cx="457200" cy="3429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102449" name="Rectangle 49">
            <a:extLst>
              <a:ext uri="{FF2B5EF4-FFF2-40B4-BE49-F238E27FC236}">
                <a16:creationId xmlns:a16="http://schemas.microsoft.com/office/drawing/2014/main" id="{BF9A87FA-8BB5-F045-A5DE-53ED1ADD9F06}"/>
              </a:ext>
            </a:extLst>
          </p:cNvPr>
          <p:cNvSpPr>
            <a:spLocks noChangeArrowheads="1"/>
          </p:cNvSpPr>
          <p:nvPr/>
        </p:nvSpPr>
        <p:spPr bwMode="auto">
          <a:xfrm>
            <a:off x="2914650" y="2400300"/>
            <a:ext cx="457200" cy="3429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102450" name="Rectangle 50">
            <a:extLst>
              <a:ext uri="{FF2B5EF4-FFF2-40B4-BE49-F238E27FC236}">
                <a16:creationId xmlns:a16="http://schemas.microsoft.com/office/drawing/2014/main" id="{51A32FFC-888F-254F-B868-722AB8D82C88}"/>
              </a:ext>
            </a:extLst>
          </p:cNvPr>
          <p:cNvSpPr>
            <a:spLocks noChangeArrowheads="1"/>
          </p:cNvSpPr>
          <p:nvPr/>
        </p:nvSpPr>
        <p:spPr bwMode="auto">
          <a:xfrm>
            <a:off x="2914650" y="2857500"/>
            <a:ext cx="457200" cy="3429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102451" name="Rectangle 51">
            <a:extLst>
              <a:ext uri="{FF2B5EF4-FFF2-40B4-BE49-F238E27FC236}">
                <a16:creationId xmlns:a16="http://schemas.microsoft.com/office/drawing/2014/main" id="{E053BCBA-1051-7244-A5CC-59D28B75B72C}"/>
              </a:ext>
            </a:extLst>
          </p:cNvPr>
          <p:cNvSpPr>
            <a:spLocks noChangeArrowheads="1"/>
          </p:cNvSpPr>
          <p:nvPr/>
        </p:nvSpPr>
        <p:spPr bwMode="auto">
          <a:xfrm>
            <a:off x="2914650" y="3257550"/>
            <a:ext cx="457200" cy="3429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grpSp>
        <p:nvGrpSpPr>
          <p:cNvPr id="39971" name="Group 109">
            <a:extLst>
              <a:ext uri="{FF2B5EF4-FFF2-40B4-BE49-F238E27FC236}">
                <a16:creationId xmlns:a16="http://schemas.microsoft.com/office/drawing/2014/main" id="{B5CF881B-D3EF-5D43-81D5-AAC20CF87BCD}"/>
              </a:ext>
            </a:extLst>
          </p:cNvPr>
          <p:cNvGrpSpPr>
            <a:grpSpLocks/>
          </p:cNvGrpSpPr>
          <p:nvPr/>
        </p:nvGrpSpPr>
        <p:grpSpPr bwMode="auto">
          <a:xfrm>
            <a:off x="4343400" y="1885950"/>
            <a:ext cx="2686050" cy="1969294"/>
            <a:chOff x="2688" y="1344"/>
            <a:chExt cx="2256" cy="1654"/>
          </a:xfrm>
        </p:grpSpPr>
        <p:sp>
          <p:nvSpPr>
            <p:cNvPr id="40001" name="Text Box 52">
              <a:extLst>
                <a:ext uri="{FF2B5EF4-FFF2-40B4-BE49-F238E27FC236}">
                  <a16:creationId xmlns:a16="http://schemas.microsoft.com/office/drawing/2014/main" id="{A643F6C6-21B6-634E-88B9-D8458574D240}"/>
                </a:ext>
              </a:extLst>
            </p:cNvPr>
            <p:cNvSpPr txBox="1">
              <a:spLocks noChangeArrowheads="1"/>
            </p:cNvSpPr>
            <p:nvPr/>
          </p:nvSpPr>
          <p:spPr bwMode="auto">
            <a:xfrm>
              <a:off x="4368" y="1344"/>
              <a:ext cx="54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OFF</a:t>
              </a:r>
            </a:p>
          </p:txBody>
        </p:sp>
        <p:sp>
          <p:nvSpPr>
            <p:cNvPr id="40002" name="Text Box 54">
              <a:extLst>
                <a:ext uri="{FF2B5EF4-FFF2-40B4-BE49-F238E27FC236}">
                  <a16:creationId xmlns:a16="http://schemas.microsoft.com/office/drawing/2014/main" id="{D05A863C-7904-F547-A2D3-D874EC984BA7}"/>
                </a:ext>
              </a:extLst>
            </p:cNvPr>
            <p:cNvSpPr txBox="1">
              <a:spLocks noChangeArrowheads="1"/>
            </p:cNvSpPr>
            <p:nvPr/>
          </p:nvSpPr>
          <p:spPr bwMode="auto">
            <a:xfrm>
              <a:off x="3408" y="1344"/>
              <a:ext cx="54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OFF</a:t>
              </a:r>
            </a:p>
          </p:txBody>
        </p:sp>
        <p:sp>
          <p:nvSpPr>
            <p:cNvPr id="40003" name="Text Box 55">
              <a:extLst>
                <a:ext uri="{FF2B5EF4-FFF2-40B4-BE49-F238E27FC236}">
                  <a16:creationId xmlns:a16="http://schemas.microsoft.com/office/drawing/2014/main" id="{A0497AC8-D080-E742-A4FA-F67DE8C554CA}"/>
                </a:ext>
              </a:extLst>
            </p:cNvPr>
            <p:cNvSpPr txBox="1">
              <a:spLocks noChangeArrowheads="1"/>
            </p:cNvSpPr>
            <p:nvPr/>
          </p:nvSpPr>
          <p:spPr bwMode="auto">
            <a:xfrm>
              <a:off x="4368" y="2688"/>
              <a:ext cx="576"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ON</a:t>
              </a:r>
            </a:p>
          </p:txBody>
        </p:sp>
        <p:sp>
          <p:nvSpPr>
            <p:cNvPr id="40004" name="Text Box 56">
              <a:extLst>
                <a:ext uri="{FF2B5EF4-FFF2-40B4-BE49-F238E27FC236}">
                  <a16:creationId xmlns:a16="http://schemas.microsoft.com/office/drawing/2014/main" id="{C36B6E1F-DC8E-114D-9CA5-8F99691AAA58}"/>
                </a:ext>
              </a:extLst>
            </p:cNvPr>
            <p:cNvSpPr txBox="1">
              <a:spLocks noChangeArrowheads="1"/>
            </p:cNvSpPr>
            <p:nvPr/>
          </p:nvSpPr>
          <p:spPr bwMode="auto">
            <a:xfrm>
              <a:off x="4368" y="2112"/>
              <a:ext cx="576"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ON</a:t>
              </a:r>
            </a:p>
          </p:txBody>
        </p:sp>
        <p:sp>
          <p:nvSpPr>
            <p:cNvPr id="40005" name="Text Box 57">
              <a:extLst>
                <a:ext uri="{FF2B5EF4-FFF2-40B4-BE49-F238E27FC236}">
                  <a16:creationId xmlns:a16="http://schemas.microsoft.com/office/drawing/2014/main" id="{CC312907-144C-034E-8EB8-0DEABA29CC9E}"/>
                </a:ext>
              </a:extLst>
            </p:cNvPr>
            <p:cNvSpPr txBox="1">
              <a:spLocks noChangeArrowheads="1"/>
            </p:cNvSpPr>
            <p:nvPr/>
          </p:nvSpPr>
          <p:spPr bwMode="auto">
            <a:xfrm>
              <a:off x="2688" y="2544"/>
              <a:ext cx="26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1</a:t>
              </a:r>
            </a:p>
          </p:txBody>
        </p:sp>
        <p:sp>
          <p:nvSpPr>
            <p:cNvPr id="40006" name="Text Box 58">
              <a:extLst>
                <a:ext uri="{FF2B5EF4-FFF2-40B4-BE49-F238E27FC236}">
                  <a16:creationId xmlns:a16="http://schemas.microsoft.com/office/drawing/2014/main" id="{3B6EFC51-26CF-6548-AFB0-94B8A736F375}"/>
                </a:ext>
              </a:extLst>
            </p:cNvPr>
            <p:cNvSpPr txBox="1">
              <a:spLocks noChangeArrowheads="1"/>
            </p:cNvSpPr>
            <p:nvPr/>
          </p:nvSpPr>
          <p:spPr bwMode="auto">
            <a:xfrm>
              <a:off x="2688" y="1968"/>
              <a:ext cx="26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1</a:t>
              </a:r>
            </a:p>
          </p:txBody>
        </p:sp>
      </p:grpSp>
      <p:grpSp>
        <p:nvGrpSpPr>
          <p:cNvPr id="3" name="Group 110">
            <a:extLst>
              <a:ext uri="{FF2B5EF4-FFF2-40B4-BE49-F238E27FC236}">
                <a16:creationId xmlns:a16="http://schemas.microsoft.com/office/drawing/2014/main" id="{1E310D32-7F76-6D49-9F8E-F997618CC7AE}"/>
              </a:ext>
            </a:extLst>
          </p:cNvPr>
          <p:cNvGrpSpPr>
            <a:grpSpLocks/>
          </p:cNvGrpSpPr>
          <p:nvPr/>
        </p:nvGrpSpPr>
        <p:grpSpPr bwMode="auto">
          <a:xfrm>
            <a:off x="4343400" y="1885950"/>
            <a:ext cx="2686050" cy="1969294"/>
            <a:chOff x="2688" y="1344"/>
            <a:chExt cx="2256" cy="1654"/>
          </a:xfrm>
        </p:grpSpPr>
        <p:sp>
          <p:nvSpPr>
            <p:cNvPr id="39995" name="Text Box 111">
              <a:extLst>
                <a:ext uri="{FF2B5EF4-FFF2-40B4-BE49-F238E27FC236}">
                  <a16:creationId xmlns:a16="http://schemas.microsoft.com/office/drawing/2014/main" id="{25A99EE9-E5B5-9E4C-9124-AF347EF039F4}"/>
                </a:ext>
              </a:extLst>
            </p:cNvPr>
            <p:cNvSpPr txBox="1">
              <a:spLocks noChangeArrowheads="1"/>
            </p:cNvSpPr>
            <p:nvPr/>
          </p:nvSpPr>
          <p:spPr bwMode="auto">
            <a:xfrm>
              <a:off x="4368" y="1344"/>
              <a:ext cx="54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OFF</a:t>
              </a:r>
            </a:p>
          </p:txBody>
        </p:sp>
        <p:sp>
          <p:nvSpPr>
            <p:cNvPr id="39996" name="Text Box 112">
              <a:extLst>
                <a:ext uri="{FF2B5EF4-FFF2-40B4-BE49-F238E27FC236}">
                  <a16:creationId xmlns:a16="http://schemas.microsoft.com/office/drawing/2014/main" id="{8336875C-A0EB-4247-8AE9-CF52CCD71933}"/>
                </a:ext>
              </a:extLst>
            </p:cNvPr>
            <p:cNvSpPr txBox="1">
              <a:spLocks noChangeArrowheads="1"/>
            </p:cNvSpPr>
            <p:nvPr/>
          </p:nvSpPr>
          <p:spPr bwMode="auto">
            <a:xfrm>
              <a:off x="3408" y="1344"/>
              <a:ext cx="554"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ON  </a:t>
              </a:r>
            </a:p>
          </p:txBody>
        </p:sp>
        <p:sp>
          <p:nvSpPr>
            <p:cNvPr id="39997" name="Text Box 113">
              <a:extLst>
                <a:ext uri="{FF2B5EF4-FFF2-40B4-BE49-F238E27FC236}">
                  <a16:creationId xmlns:a16="http://schemas.microsoft.com/office/drawing/2014/main" id="{272772FA-0554-434F-816B-0DF63DB43B53}"/>
                </a:ext>
              </a:extLst>
            </p:cNvPr>
            <p:cNvSpPr txBox="1">
              <a:spLocks noChangeArrowheads="1"/>
            </p:cNvSpPr>
            <p:nvPr/>
          </p:nvSpPr>
          <p:spPr bwMode="auto">
            <a:xfrm>
              <a:off x="4368" y="2688"/>
              <a:ext cx="576"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OFF</a:t>
              </a:r>
            </a:p>
          </p:txBody>
        </p:sp>
        <p:sp>
          <p:nvSpPr>
            <p:cNvPr id="39998" name="Text Box 114">
              <a:extLst>
                <a:ext uri="{FF2B5EF4-FFF2-40B4-BE49-F238E27FC236}">
                  <a16:creationId xmlns:a16="http://schemas.microsoft.com/office/drawing/2014/main" id="{45A2F089-2D9E-3945-A4B6-F9C8D6917C84}"/>
                </a:ext>
              </a:extLst>
            </p:cNvPr>
            <p:cNvSpPr txBox="1">
              <a:spLocks noChangeArrowheads="1"/>
            </p:cNvSpPr>
            <p:nvPr/>
          </p:nvSpPr>
          <p:spPr bwMode="auto">
            <a:xfrm>
              <a:off x="4368" y="2112"/>
              <a:ext cx="576"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ON</a:t>
              </a:r>
            </a:p>
          </p:txBody>
        </p:sp>
        <p:sp>
          <p:nvSpPr>
            <p:cNvPr id="39999" name="Text Box 115">
              <a:extLst>
                <a:ext uri="{FF2B5EF4-FFF2-40B4-BE49-F238E27FC236}">
                  <a16:creationId xmlns:a16="http://schemas.microsoft.com/office/drawing/2014/main" id="{106C889E-86D9-494F-94D1-EA8157894B36}"/>
                </a:ext>
              </a:extLst>
            </p:cNvPr>
            <p:cNvSpPr txBox="1">
              <a:spLocks noChangeArrowheads="1"/>
            </p:cNvSpPr>
            <p:nvPr/>
          </p:nvSpPr>
          <p:spPr bwMode="auto">
            <a:xfrm>
              <a:off x="2688" y="2544"/>
              <a:ext cx="26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0</a:t>
              </a:r>
            </a:p>
          </p:txBody>
        </p:sp>
        <p:sp>
          <p:nvSpPr>
            <p:cNvPr id="40000" name="Text Box 116">
              <a:extLst>
                <a:ext uri="{FF2B5EF4-FFF2-40B4-BE49-F238E27FC236}">
                  <a16:creationId xmlns:a16="http://schemas.microsoft.com/office/drawing/2014/main" id="{BD698E4C-FF75-A34F-AA72-4D95F6C2BC93}"/>
                </a:ext>
              </a:extLst>
            </p:cNvPr>
            <p:cNvSpPr txBox="1">
              <a:spLocks noChangeArrowheads="1"/>
            </p:cNvSpPr>
            <p:nvPr/>
          </p:nvSpPr>
          <p:spPr bwMode="auto">
            <a:xfrm>
              <a:off x="2688" y="1968"/>
              <a:ext cx="26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1</a:t>
              </a:r>
            </a:p>
          </p:txBody>
        </p:sp>
      </p:grpSp>
      <p:grpSp>
        <p:nvGrpSpPr>
          <p:cNvPr id="4" name="Group 131">
            <a:extLst>
              <a:ext uri="{FF2B5EF4-FFF2-40B4-BE49-F238E27FC236}">
                <a16:creationId xmlns:a16="http://schemas.microsoft.com/office/drawing/2014/main" id="{57C2C12A-F89A-6B4E-A9E1-CCEA4D8DC7B7}"/>
              </a:ext>
            </a:extLst>
          </p:cNvPr>
          <p:cNvGrpSpPr>
            <a:grpSpLocks/>
          </p:cNvGrpSpPr>
          <p:nvPr/>
        </p:nvGrpSpPr>
        <p:grpSpPr bwMode="auto">
          <a:xfrm>
            <a:off x="4343400" y="1943101"/>
            <a:ext cx="2686050" cy="1969294"/>
            <a:chOff x="-2016" y="3600"/>
            <a:chExt cx="2256" cy="1654"/>
          </a:xfrm>
        </p:grpSpPr>
        <p:sp>
          <p:nvSpPr>
            <p:cNvPr id="39989" name="Text Box 118">
              <a:extLst>
                <a:ext uri="{FF2B5EF4-FFF2-40B4-BE49-F238E27FC236}">
                  <a16:creationId xmlns:a16="http://schemas.microsoft.com/office/drawing/2014/main" id="{81A3A833-8E72-F446-B5CA-DA5203B507A4}"/>
                </a:ext>
              </a:extLst>
            </p:cNvPr>
            <p:cNvSpPr txBox="1">
              <a:spLocks noChangeArrowheads="1"/>
            </p:cNvSpPr>
            <p:nvPr/>
          </p:nvSpPr>
          <p:spPr bwMode="auto">
            <a:xfrm>
              <a:off x="-336" y="3600"/>
              <a:ext cx="554"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ON  </a:t>
              </a:r>
            </a:p>
          </p:txBody>
        </p:sp>
        <p:sp>
          <p:nvSpPr>
            <p:cNvPr id="39990" name="Text Box 119">
              <a:extLst>
                <a:ext uri="{FF2B5EF4-FFF2-40B4-BE49-F238E27FC236}">
                  <a16:creationId xmlns:a16="http://schemas.microsoft.com/office/drawing/2014/main" id="{E8144105-CE57-0741-8D42-3F423DFAA867}"/>
                </a:ext>
              </a:extLst>
            </p:cNvPr>
            <p:cNvSpPr txBox="1">
              <a:spLocks noChangeArrowheads="1"/>
            </p:cNvSpPr>
            <p:nvPr/>
          </p:nvSpPr>
          <p:spPr bwMode="auto">
            <a:xfrm>
              <a:off x="-1296" y="3600"/>
              <a:ext cx="54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OFF</a:t>
              </a:r>
            </a:p>
          </p:txBody>
        </p:sp>
        <p:sp>
          <p:nvSpPr>
            <p:cNvPr id="39991" name="Text Box 120">
              <a:extLst>
                <a:ext uri="{FF2B5EF4-FFF2-40B4-BE49-F238E27FC236}">
                  <a16:creationId xmlns:a16="http://schemas.microsoft.com/office/drawing/2014/main" id="{082F40B4-64D7-9C4A-8EED-68CB53C4C957}"/>
                </a:ext>
              </a:extLst>
            </p:cNvPr>
            <p:cNvSpPr txBox="1">
              <a:spLocks noChangeArrowheads="1"/>
            </p:cNvSpPr>
            <p:nvPr/>
          </p:nvSpPr>
          <p:spPr bwMode="auto">
            <a:xfrm>
              <a:off x="-336" y="4944"/>
              <a:ext cx="576"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ON</a:t>
              </a:r>
            </a:p>
          </p:txBody>
        </p:sp>
        <p:sp>
          <p:nvSpPr>
            <p:cNvPr id="39992" name="Text Box 121">
              <a:extLst>
                <a:ext uri="{FF2B5EF4-FFF2-40B4-BE49-F238E27FC236}">
                  <a16:creationId xmlns:a16="http://schemas.microsoft.com/office/drawing/2014/main" id="{7CE33F3A-8E16-9244-BBC2-F586D66D6864}"/>
                </a:ext>
              </a:extLst>
            </p:cNvPr>
            <p:cNvSpPr txBox="1">
              <a:spLocks noChangeArrowheads="1"/>
            </p:cNvSpPr>
            <p:nvPr/>
          </p:nvSpPr>
          <p:spPr bwMode="auto">
            <a:xfrm>
              <a:off x="-336" y="4368"/>
              <a:ext cx="576"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OFF</a:t>
              </a:r>
            </a:p>
          </p:txBody>
        </p:sp>
        <p:sp>
          <p:nvSpPr>
            <p:cNvPr id="39993" name="Text Box 122">
              <a:extLst>
                <a:ext uri="{FF2B5EF4-FFF2-40B4-BE49-F238E27FC236}">
                  <a16:creationId xmlns:a16="http://schemas.microsoft.com/office/drawing/2014/main" id="{3BCBA775-D146-4043-9372-6B43D3B7B205}"/>
                </a:ext>
              </a:extLst>
            </p:cNvPr>
            <p:cNvSpPr txBox="1">
              <a:spLocks noChangeArrowheads="1"/>
            </p:cNvSpPr>
            <p:nvPr/>
          </p:nvSpPr>
          <p:spPr bwMode="auto">
            <a:xfrm>
              <a:off x="-2016" y="4800"/>
              <a:ext cx="26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1</a:t>
              </a:r>
            </a:p>
          </p:txBody>
        </p:sp>
        <p:sp>
          <p:nvSpPr>
            <p:cNvPr id="39994" name="Text Box 123">
              <a:extLst>
                <a:ext uri="{FF2B5EF4-FFF2-40B4-BE49-F238E27FC236}">
                  <a16:creationId xmlns:a16="http://schemas.microsoft.com/office/drawing/2014/main" id="{539FFD7E-859E-1746-AE97-AFC2B648EFA2}"/>
                </a:ext>
              </a:extLst>
            </p:cNvPr>
            <p:cNvSpPr txBox="1">
              <a:spLocks noChangeArrowheads="1"/>
            </p:cNvSpPr>
            <p:nvPr/>
          </p:nvSpPr>
          <p:spPr bwMode="auto">
            <a:xfrm>
              <a:off x="-2016" y="4224"/>
              <a:ext cx="26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0</a:t>
              </a:r>
            </a:p>
          </p:txBody>
        </p:sp>
      </p:grpSp>
      <p:grpSp>
        <p:nvGrpSpPr>
          <p:cNvPr id="5" name="Group 124">
            <a:extLst>
              <a:ext uri="{FF2B5EF4-FFF2-40B4-BE49-F238E27FC236}">
                <a16:creationId xmlns:a16="http://schemas.microsoft.com/office/drawing/2014/main" id="{59CB34ED-48CF-424D-8887-E69BCEA5AC73}"/>
              </a:ext>
            </a:extLst>
          </p:cNvPr>
          <p:cNvGrpSpPr>
            <a:grpSpLocks/>
          </p:cNvGrpSpPr>
          <p:nvPr/>
        </p:nvGrpSpPr>
        <p:grpSpPr bwMode="auto">
          <a:xfrm>
            <a:off x="4343400" y="1943100"/>
            <a:ext cx="2686050" cy="1969294"/>
            <a:chOff x="2688" y="1344"/>
            <a:chExt cx="2256" cy="1654"/>
          </a:xfrm>
        </p:grpSpPr>
        <p:sp>
          <p:nvSpPr>
            <p:cNvPr id="39983" name="Text Box 125">
              <a:extLst>
                <a:ext uri="{FF2B5EF4-FFF2-40B4-BE49-F238E27FC236}">
                  <a16:creationId xmlns:a16="http://schemas.microsoft.com/office/drawing/2014/main" id="{91CB1067-C28E-B743-B2E9-D063588CF3DD}"/>
                </a:ext>
              </a:extLst>
            </p:cNvPr>
            <p:cNvSpPr txBox="1">
              <a:spLocks noChangeArrowheads="1"/>
            </p:cNvSpPr>
            <p:nvPr/>
          </p:nvSpPr>
          <p:spPr bwMode="auto">
            <a:xfrm>
              <a:off x="4368" y="1344"/>
              <a:ext cx="554"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ON  </a:t>
              </a:r>
            </a:p>
          </p:txBody>
        </p:sp>
        <p:sp>
          <p:nvSpPr>
            <p:cNvPr id="39984" name="Text Box 126">
              <a:extLst>
                <a:ext uri="{FF2B5EF4-FFF2-40B4-BE49-F238E27FC236}">
                  <a16:creationId xmlns:a16="http://schemas.microsoft.com/office/drawing/2014/main" id="{C073D093-954B-C143-B39E-7316F8E5EBCA}"/>
                </a:ext>
              </a:extLst>
            </p:cNvPr>
            <p:cNvSpPr txBox="1">
              <a:spLocks noChangeArrowheads="1"/>
            </p:cNvSpPr>
            <p:nvPr/>
          </p:nvSpPr>
          <p:spPr bwMode="auto">
            <a:xfrm>
              <a:off x="3408" y="1344"/>
              <a:ext cx="554"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ON  </a:t>
              </a:r>
            </a:p>
          </p:txBody>
        </p:sp>
        <p:sp>
          <p:nvSpPr>
            <p:cNvPr id="39985" name="Text Box 127">
              <a:extLst>
                <a:ext uri="{FF2B5EF4-FFF2-40B4-BE49-F238E27FC236}">
                  <a16:creationId xmlns:a16="http://schemas.microsoft.com/office/drawing/2014/main" id="{EEE26F57-7992-F54D-87C4-2C9FF8DF41A4}"/>
                </a:ext>
              </a:extLst>
            </p:cNvPr>
            <p:cNvSpPr txBox="1">
              <a:spLocks noChangeArrowheads="1"/>
            </p:cNvSpPr>
            <p:nvPr/>
          </p:nvSpPr>
          <p:spPr bwMode="auto">
            <a:xfrm>
              <a:off x="4368" y="2688"/>
              <a:ext cx="576"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OFF</a:t>
              </a:r>
            </a:p>
          </p:txBody>
        </p:sp>
        <p:sp>
          <p:nvSpPr>
            <p:cNvPr id="39986" name="Text Box 128">
              <a:extLst>
                <a:ext uri="{FF2B5EF4-FFF2-40B4-BE49-F238E27FC236}">
                  <a16:creationId xmlns:a16="http://schemas.microsoft.com/office/drawing/2014/main" id="{28C8AE1B-9978-F64B-9328-E6AD28B9BAAA}"/>
                </a:ext>
              </a:extLst>
            </p:cNvPr>
            <p:cNvSpPr txBox="1">
              <a:spLocks noChangeArrowheads="1"/>
            </p:cNvSpPr>
            <p:nvPr/>
          </p:nvSpPr>
          <p:spPr bwMode="auto">
            <a:xfrm>
              <a:off x="4368" y="2112"/>
              <a:ext cx="576"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OFF</a:t>
              </a:r>
            </a:p>
          </p:txBody>
        </p:sp>
        <p:sp>
          <p:nvSpPr>
            <p:cNvPr id="39987" name="Text Box 129">
              <a:extLst>
                <a:ext uri="{FF2B5EF4-FFF2-40B4-BE49-F238E27FC236}">
                  <a16:creationId xmlns:a16="http://schemas.microsoft.com/office/drawing/2014/main" id="{B4BE39DA-9EB1-B943-AA46-34F680A19A32}"/>
                </a:ext>
              </a:extLst>
            </p:cNvPr>
            <p:cNvSpPr txBox="1">
              <a:spLocks noChangeArrowheads="1"/>
            </p:cNvSpPr>
            <p:nvPr/>
          </p:nvSpPr>
          <p:spPr bwMode="auto">
            <a:xfrm>
              <a:off x="2688" y="2544"/>
              <a:ext cx="26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0</a:t>
              </a:r>
            </a:p>
          </p:txBody>
        </p:sp>
        <p:sp>
          <p:nvSpPr>
            <p:cNvPr id="39988" name="Text Box 130">
              <a:extLst>
                <a:ext uri="{FF2B5EF4-FFF2-40B4-BE49-F238E27FC236}">
                  <a16:creationId xmlns:a16="http://schemas.microsoft.com/office/drawing/2014/main" id="{F14B6DB0-79ED-AA42-878F-F40E3794A6F9}"/>
                </a:ext>
              </a:extLst>
            </p:cNvPr>
            <p:cNvSpPr txBox="1">
              <a:spLocks noChangeArrowheads="1"/>
            </p:cNvSpPr>
            <p:nvPr/>
          </p:nvSpPr>
          <p:spPr bwMode="auto">
            <a:xfrm>
              <a:off x="2688" y="1968"/>
              <a:ext cx="263" cy="3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1800">
                  <a:solidFill>
                    <a:srgbClr val="0000FF"/>
                  </a:solidFill>
                  <a:cs typeface="+mn-cs"/>
                </a:rPr>
                <a:t>0</a:t>
              </a:r>
            </a:p>
          </p:txBody>
        </p:sp>
      </p:grpSp>
      <p:grpSp>
        <p:nvGrpSpPr>
          <p:cNvPr id="6" name="Group 80">
            <a:extLst>
              <a:ext uri="{FF2B5EF4-FFF2-40B4-BE49-F238E27FC236}">
                <a16:creationId xmlns:a16="http://schemas.microsoft.com/office/drawing/2014/main" id="{456993CE-5663-1C4E-ACEA-CE3D967FFDF4}"/>
              </a:ext>
            </a:extLst>
          </p:cNvPr>
          <p:cNvGrpSpPr>
            <a:grpSpLocks/>
          </p:cNvGrpSpPr>
          <p:nvPr/>
        </p:nvGrpSpPr>
        <p:grpSpPr bwMode="auto">
          <a:xfrm>
            <a:off x="4343400" y="1943100"/>
            <a:ext cx="2571750" cy="1943100"/>
            <a:chOff x="2688" y="1344"/>
            <a:chExt cx="2160" cy="1632"/>
          </a:xfrm>
        </p:grpSpPr>
        <p:sp>
          <p:nvSpPr>
            <p:cNvPr id="39977" name="Rectangle 53">
              <a:extLst>
                <a:ext uri="{FF2B5EF4-FFF2-40B4-BE49-F238E27FC236}">
                  <a16:creationId xmlns:a16="http://schemas.microsoft.com/office/drawing/2014/main" id="{F27DFEC8-E0B9-2C44-8045-AE3BACDF85FE}"/>
                </a:ext>
              </a:extLst>
            </p:cNvPr>
            <p:cNvSpPr>
              <a:spLocks noChangeArrowheads="1"/>
            </p:cNvSpPr>
            <p:nvPr/>
          </p:nvSpPr>
          <p:spPr bwMode="auto">
            <a:xfrm>
              <a:off x="2688" y="2544"/>
              <a:ext cx="19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39978" name="Rectangle 75">
              <a:extLst>
                <a:ext uri="{FF2B5EF4-FFF2-40B4-BE49-F238E27FC236}">
                  <a16:creationId xmlns:a16="http://schemas.microsoft.com/office/drawing/2014/main" id="{0D308EEE-C866-B741-B00C-F1B447A8F18A}"/>
                </a:ext>
              </a:extLst>
            </p:cNvPr>
            <p:cNvSpPr>
              <a:spLocks noChangeArrowheads="1"/>
            </p:cNvSpPr>
            <p:nvPr/>
          </p:nvSpPr>
          <p:spPr bwMode="auto">
            <a:xfrm>
              <a:off x="2688" y="1920"/>
              <a:ext cx="19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39979" name="Rectangle 76">
              <a:extLst>
                <a:ext uri="{FF2B5EF4-FFF2-40B4-BE49-F238E27FC236}">
                  <a16:creationId xmlns:a16="http://schemas.microsoft.com/office/drawing/2014/main" id="{FFA67710-F324-484C-BDC9-2149C646E791}"/>
                </a:ext>
              </a:extLst>
            </p:cNvPr>
            <p:cNvSpPr>
              <a:spLocks noChangeArrowheads="1"/>
            </p:cNvSpPr>
            <p:nvPr/>
          </p:nvSpPr>
          <p:spPr bwMode="auto">
            <a:xfrm>
              <a:off x="4368" y="2688"/>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39980" name="Rectangle 77">
              <a:extLst>
                <a:ext uri="{FF2B5EF4-FFF2-40B4-BE49-F238E27FC236}">
                  <a16:creationId xmlns:a16="http://schemas.microsoft.com/office/drawing/2014/main" id="{B5AC2878-9198-DE47-82F4-6A73D39A9E16}"/>
                </a:ext>
              </a:extLst>
            </p:cNvPr>
            <p:cNvSpPr>
              <a:spLocks noChangeArrowheads="1"/>
            </p:cNvSpPr>
            <p:nvPr/>
          </p:nvSpPr>
          <p:spPr bwMode="auto">
            <a:xfrm>
              <a:off x="4368" y="2112"/>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39981" name="Rectangle 78">
              <a:extLst>
                <a:ext uri="{FF2B5EF4-FFF2-40B4-BE49-F238E27FC236}">
                  <a16:creationId xmlns:a16="http://schemas.microsoft.com/office/drawing/2014/main" id="{11F3B5D1-3C6A-F549-8C01-1A1739BDE3C8}"/>
                </a:ext>
              </a:extLst>
            </p:cNvPr>
            <p:cNvSpPr>
              <a:spLocks noChangeArrowheads="1"/>
            </p:cNvSpPr>
            <p:nvPr/>
          </p:nvSpPr>
          <p:spPr bwMode="auto">
            <a:xfrm>
              <a:off x="4416" y="1344"/>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
          <p:nvSpPr>
            <p:cNvPr id="39982" name="Rectangle 79">
              <a:extLst>
                <a:ext uri="{FF2B5EF4-FFF2-40B4-BE49-F238E27FC236}">
                  <a16:creationId xmlns:a16="http://schemas.microsoft.com/office/drawing/2014/main" id="{A96EB403-4E68-6F4C-A9BF-77B50B75FE66}"/>
                </a:ext>
              </a:extLst>
            </p:cNvPr>
            <p:cNvSpPr>
              <a:spLocks noChangeArrowheads="1"/>
            </p:cNvSpPr>
            <p:nvPr/>
          </p:nvSpPr>
          <p:spPr bwMode="auto">
            <a:xfrm>
              <a:off x="3408" y="1344"/>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grpSp>
      <p:graphicFrame>
        <p:nvGraphicFramePr>
          <p:cNvPr id="39976" name="Object 19">
            <a:extLst>
              <a:ext uri="{FF2B5EF4-FFF2-40B4-BE49-F238E27FC236}">
                <a16:creationId xmlns:a16="http://schemas.microsoft.com/office/drawing/2014/main" id="{34C8E527-A5F1-DC4D-A07D-B2B02A5E97E8}"/>
              </a:ext>
            </a:extLst>
          </p:cNvPr>
          <p:cNvGraphicFramePr>
            <a:graphicFrameLocks noChangeAspect="1"/>
          </p:cNvGraphicFramePr>
          <p:nvPr/>
        </p:nvGraphicFramePr>
        <p:xfrm>
          <a:off x="3771900" y="1714500"/>
          <a:ext cx="3771900" cy="2877741"/>
        </p:xfrm>
        <a:graphic>
          <a:graphicData uri="http://schemas.openxmlformats.org/presentationml/2006/ole">
            <mc:AlternateContent xmlns:mc="http://schemas.openxmlformats.org/markup-compatibility/2006">
              <mc:Choice xmlns:v="urn:schemas-microsoft-com:vml" Requires="v">
                <p:oleObj name="VISIO" r:id="rId5" imgW="5664200" imgH="4330700" progId="Visio.Drawing.6">
                  <p:embed/>
                </p:oleObj>
              </mc:Choice>
              <mc:Fallback>
                <p:oleObj name="VISIO" r:id="rId5" imgW="5664200" imgH="4330700" progId="Visio.Drawing.6">
                  <p:embed/>
                  <p:pic>
                    <p:nvPicPr>
                      <p:cNvPr id="39976" name="Object 19">
                        <a:extLst>
                          <a:ext uri="{FF2B5EF4-FFF2-40B4-BE49-F238E27FC236}">
                            <a16:creationId xmlns:a16="http://schemas.microsoft.com/office/drawing/2014/main" id="{34C8E527-A5F1-DC4D-A07D-B2B02A5E97E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71900" y="1714500"/>
                        <a:ext cx="3771900" cy="28777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509975382"/>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nodeType="clickEffect">
                                  <p:stCondLst>
                                    <p:cond delay="0"/>
                                  </p:stCondLst>
                                  <p:childTnLst>
                                    <p:animEffect transition="out" filter="blinds(horizontal)">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3" presetClass="exit" presetSubtype="10" fill="hold" grpId="0" nodeType="withEffect">
                                  <p:stCondLst>
                                    <p:cond delay="0"/>
                                  </p:stCondLst>
                                  <p:childTnLst>
                                    <p:animEffect transition="out" filter="blinds(horizontal)">
                                      <p:cBhvr>
                                        <p:cTn id="9" dur="500"/>
                                        <p:tgtEl>
                                          <p:spTgt spid="102448"/>
                                        </p:tgtEl>
                                      </p:cBhvr>
                                    </p:animEffect>
                                    <p:set>
                                      <p:cBhvr>
                                        <p:cTn id="10" dur="1" fill="hold">
                                          <p:stCondLst>
                                            <p:cond delay="499"/>
                                          </p:stCondLst>
                                        </p:cTn>
                                        <p:tgtEl>
                                          <p:spTgt spid="102448"/>
                                        </p:tgtEl>
                                        <p:attrNameLst>
                                          <p:attrName>style.visibility</p:attrName>
                                        </p:attrNameLst>
                                      </p:cBhvr>
                                      <p:to>
                                        <p:strVal val="hidden"/>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xit" presetSubtype="10" fill="hold" nodeType="clickEffect">
                                  <p:stCondLst>
                                    <p:cond delay="0"/>
                                  </p:stCondLst>
                                  <p:childTnLst>
                                    <p:animEffect transition="out" filter="blinds(horizontal)">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par>
                                <p:cTn id="16" presetID="3" presetClass="exit" presetSubtype="10" fill="hold" grpId="0" nodeType="withEffect">
                                  <p:stCondLst>
                                    <p:cond delay="0"/>
                                  </p:stCondLst>
                                  <p:childTnLst>
                                    <p:animEffect transition="out" filter="blinds(horizontal)">
                                      <p:cBhvr>
                                        <p:cTn id="17" dur="500"/>
                                        <p:tgtEl>
                                          <p:spTgt spid="102449"/>
                                        </p:tgtEl>
                                      </p:cBhvr>
                                    </p:animEffect>
                                    <p:set>
                                      <p:cBhvr>
                                        <p:cTn id="18" dur="1" fill="hold">
                                          <p:stCondLst>
                                            <p:cond delay="499"/>
                                          </p:stCondLst>
                                        </p:cTn>
                                        <p:tgtEl>
                                          <p:spTgt spid="102449"/>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xit" presetSubtype="10" fill="hold" nodeType="clickEffect">
                                  <p:stCondLst>
                                    <p:cond delay="0"/>
                                  </p:stCondLst>
                                  <p:childTnLst>
                                    <p:animEffect transition="out" filter="blinds(horizontal)">
                                      <p:cBhvr>
                                        <p:cTn id="22" dur="500"/>
                                        <p:tgtEl>
                                          <p:spTgt spid="4"/>
                                        </p:tgtEl>
                                      </p:cBhvr>
                                    </p:animEffect>
                                    <p:set>
                                      <p:cBhvr>
                                        <p:cTn id="23" dur="1" fill="hold">
                                          <p:stCondLst>
                                            <p:cond delay="499"/>
                                          </p:stCondLst>
                                        </p:cTn>
                                        <p:tgtEl>
                                          <p:spTgt spid="4"/>
                                        </p:tgtEl>
                                        <p:attrNameLst>
                                          <p:attrName>style.visibility</p:attrName>
                                        </p:attrNameLst>
                                      </p:cBhvr>
                                      <p:to>
                                        <p:strVal val="hidden"/>
                                      </p:to>
                                    </p:set>
                                  </p:childTnLst>
                                </p:cTn>
                              </p:par>
                              <p:par>
                                <p:cTn id="24" presetID="3" presetClass="exit" presetSubtype="10" fill="hold" grpId="0" nodeType="withEffect">
                                  <p:stCondLst>
                                    <p:cond delay="0"/>
                                  </p:stCondLst>
                                  <p:childTnLst>
                                    <p:animEffect transition="out" filter="blinds(horizontal)">
                                      <p:cBhvr>
                                        <p:cTn id="25" dur="500"/>
                                        <p:tgtEl>
                                          <p:spTgt spid="102450"/>
                                        </p:tgtEl>
                                      </p:cBhvr>
                                    </p:animEffect>
                                    <p:set>
                                      <p:cBhvr>
                                        <p:cTn id="26" dur="1" fill="hold">
                                          <p:stCondLst>
                                            <p:cond delay="499"/>
                                          </p:stCondLst>
                                        </p:cTn>
                                        <p:tgtEl>
                                          <p:spTgt spid="102450"/>
                                        </p:tgtEl>
                                        <p:attrNameLst>
                                          <p:attrName>style.visibility</p:attrName>
                                        </p:attrNameLst>
                                      </p:cBhvr>
                                      <p:to>
                                        <p:strVal val="hidden"/>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3" presetClass="exit" presetSubtype="10" fill="hold" nodeType="clickEffect">
                                  <p:stCondLst>
                                    <p:cond delay="0"/>
                                  </p:stCondLst>
                                  <p:childTnLst>
                                    <p:animEffect transition="out" filter="blinds(horizontal)">
                                      <p:cBhvr>
                                        <p:cTn id="30" dur="500"/>
                                        <p:tgtEl>
                                          <p:spTgt spid="3"/>
                                        </p:tgtEl>
                                      </p:cBhvr>
                                    </p:animEffect>
                                    <p:set>
                                      <p:cBhvr>
                                        <p:cTn id="31" dur="1" fill="hold">
                                          <p:stCondLst>
                                            <p:cond delay="499"/>
                                          </p:stCondLst>
                                        </p:cTn>
                                        <p:tgtEl>
                                          <p:spTgt spid="3"/>
                                        </p:tgtEl>
                                        <p:attrNameLst>
                                          <p:attrName>style.visibility</p:attrName>
                                        </p:attrNameLst>
                                      </p:cBhvr>
                                      <p:to>
                                        <p:strVal val="hidden"/>
                                      </p:to>
                                    </p:set>
                                  </p:childTnLst>
                                </p:cTn>
                              </p:par>
                              <p:par>
                                <p:cTn id="32" presetID="3" presetClass="exit" presetSubtype="10" fill="hold" grpId="0" nodeType="withEffect">
                                  <p:stCondLst>
                                    <p:cond delay="0"/>
                                  </p:stCondLst>
                                  <p:childTnLst>
                                    <p:animEffect transition="out" filter="blinds(horizontal)">
                                      <p:cBhvr>
                                        <p:cTn id="33" dur="500"/>
                                        <p:tgtEl>
                                          <p:spTgt spid="102451"/>
                                        </p:tgtEl>
                                      </p:cBhvr>
                                    </p:animEffect>
                                    <p:set>
                                      <p:cBhvr>
                                        <p:cTn id="34" dur="1" fill="hold">
                                          <p:stCondLst>
                                            <p:cond delay="499"/>
                                          </p:stCondLst>
                                        </p:cTn>
                                        <p:tgtEl>
                                          <p:spTgt spid="10245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48" grpId="0" animBg="1"/>
      <p:bldP spid="102449" grpId="0" animBg="1"/>
      <p:bldP spid="102450" grpId="0" animBg="1"/>
      <p:bldP spid="10245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EC2F7AC-22C3-A55F-131E-D7D11F2EFCD8}"/>
              </a:ext>
            </a:extLst>
          </p:cNvPr>
          <p:cNvSpPr>
            <a:spLocks noGrp="1"/>
          </p:cNvSpPr>
          <p:nvPr>
            <p:ph idx="1"/>
          </p:nvPr>
        </p:nvSpPr>
        <p:spPr/>
        <p:txBody>
          <a:bodyPr/>
          <a:lstStyle/>
          <a:p>
            <a:endParaRPr lang="en-US"/>
          </a:p>
        </p:txBody>
      </p:sp>
      <p:sp>
        <p:nvSpPr>
          <p:cNvPr id="41987" name="Rectangle 2">
            <a:extLst>
              <a:ext uri="{FF2B5EF4-FFF2-40B4-BE49-F238E27FC236}">
                <a16:creationId xmlns:a16="http://schemas.microsoft.com/office/drawing/2014/main" id="{EA5C7F55-C24F-034C-80FE-4A3A4D647D2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NOR Gate</a:t>
            </a:r>
          </a:p>
        </p:txBody>
      </p:sp>
      <p:graphicFrame>
        <p:nvGraphicFramePr>
          <p:cNvPr id="107523" name="Group 3">
            <a:extLst>
              <a:ext uri="{FF2B5EF4-FFF2-40B4-BE49-F238E27FC236}">
                <a16:creationId xmlns:a16="http://schemas.microsoft.com/office/drawing/2014/main" id="{3E0C41D6-C4AD-2646-B447-DE18EA106ED0}"/>
              </a:ext>
            </a:extLst>
          </p:cNvPr>
          <p:cNvGraphicFramePr>
            <a:graphicFrameLocks noGrp="1"/>
          </p:cNvGraphicFramePr>
          <p:nvPr/>
        </p:nvGraphicFramePr>
        <p:xfrm>
          <a:off x="1771650" y="1543051"/>
          <a:ext cx="1628775" cy="2093121"/>
        </p:xfrm>
        <a:graphic>
          <a:graphicData uri="http://schemas.openxmlformats.org/drawingml/2006/table">
            <a:tbl>
              <a:tblPr/>
              <a:tblGrid>
                <a:gridCol w="542925">
                  <a:extLst>
                    <a:ext uri="{9D8B030D-6E8A-4147-A177-3AD203B41FA5}">
                      <a16:colId xmlns:a16="http://schemas.microsoft.com/office/drawing/2014/main" val="20000"/>
                    </a:ext>
                  </a:extLst>
                </a:gridCol>
                <a:gridCol w="542925">
                  <a:extLst>
                    <a:ext uri="{9D8B030D-6E8A-4147-A177-3AD203B41FA5}">
                      <a16:colId xmlns:a16="http://schemas.microsoft.com/office/drawing/2014/main" val="20001"/>
                    </a:ext>
                  </a:extLst>
                </a:gridCol>
                <a:gridCol w="542925">
                  <a:extLst>
                    <a:ext uri="{9D8B030D-6E8A-4147-A177-3AD203B41FA5}">
                      <a16:colId xmlns:a16="http://schemas.microsoft.com/office/drawing/2014/main" val="20002"/>
                    </a:ext>
                  </a:extLst>
                </a:gridCol>
              </a:tblGrid>
              <a:tr h="417910">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A</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B</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Y</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21481">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0</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0</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1</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17910">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0</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1</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0</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17910">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1</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0</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0</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17910">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1</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1</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1800" b="0" i="0" u="none" strike="noStrike" cap="none" normalizeH="0" baseline="0">
                          <a:ln>
                            <a:noFill/>
                          </a:ln>
                          <a:solidFill>
                            <a:schemeClr val="tx1"/>
                          </a:solidFill>
                          <a:effectLst/>
                          <a:latin typeface="Arial" charset="0"/>
                        </a:rPr>
                        <a:t>0</a:t>
                      </a:r>
                    </a:p>
                  </a:txBody>
                  <a:tcPr marL="68580" marR="68580" marT="34290" marB="3429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graphicFrame>
        <p:nvGraphicFramePr>
          <p:cNvPr id="42014" name="Object 31">
            <a:extLst>
              <a:ext uri="{FF2B5EF4-FFF2-40B4-BE49-F238E27FC236}">
                <a16:creationId xmlns:a16="http://schemas.microsoft.com/office/drawing/2014/main" id="{6C7B2E91-D0DB-A541-8675-6D22789B8513}"/>
              </a:ext>
            </a:extLst>
          </p:cNvPr>
          <p:cNvGraphicFramePr>
            <a:graphicFrameLocks noChangeAspect="1"/>
          </p:cNvGraphicFramePr>
          <p:nvPr/>
        </p:nvGraphicFramePr>
        <p:xfrm>
          <a:off x="2057400" y="3657600"/>
          <a:ext cx="963216" cy="1143000"/>
        </p:xfrm>
        <a:graphic>
          <a:graphicData uri="http://schemas.openxmlformats.org/presentationml/2006/ole">
            <mc:AlternateContent xmlns:mc="http://schemas.openxmlformats.org/markup-compatibility/2006">
              <mc:Choice xmlns:v="urn:schemas-microsoft-com:vml" Requires="v">
                <p:oleObj name="VISIO" r:id="rId3" imgW="2959100" imgH="3505200" progId="Visio.Drawing.6">
                  <p:embed/>
                </p:oleObj>
              </mc:Choice>
              <mc:Fallback>
                <p:oleObj name="VISIO" r:id="rId3" imgW="2959100" imgH="3505200" progId="Visio.Drawing.6">
                  <p:embed/>
                  <p:pic>
                    <p:nvPicPr>
                      <p:cNvPr id="42014" name="Object 31">
                        <a:extLst>
                          <a:ext uri="{FF2B5EF4-FFF2-40B4-BE49-F238E27FC236}">
                            <a16:creationId xmlns:a16="http://schemas.microsoft.com/office/drawing/2014/main" id="{6C7B2E91-D0DB-A541-8675-6D22789B85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57400" y="3657600"/>
                        <a:ext cx="963216"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42015" name="Object 32">
            <a:extLst>
              <a:ext uri="{FF2B5EF4-FFF2-40B4-BE49-F238E27FC236}">
                <a16:creationId xmlns:a16="http://schemas.microsoft.com/office/drawing/2014/main" id="{A4B7D671-7CEF-8C4E-B2D0-B7A43358F118}"/>
              </a:ext>
            </a:extLst>
          </p:cNvPr>
          <p:cNvGraphicFramePr>
            <a:graphicFrameLocks noChangeAspect="1"/>
          </p:cNvGraphicFramePr>
          <p:nvPr/>
        </p:nvGraphicFramePr>
        <p:xfrm>
          <a:off x="3771900" y="1485900"/>
          <a:ext cx="3886200" cy="3206354"/>
        </p:xfrm>
        <a:graphic>
          <a:graphicData uri="http://schemas.openxmlformats.org/presentationml/2006/ole">
            <mc:AlternateContent xmlns:mc="http://schemas.openxmlformats.org/markup-compatibility/2006">
              <mc:Choice xmlns:v="urn:schemas-microsoft-com:vml" Requires="v">
                <p:oleObj name="VISIO" r:id="rId5" imgW="5664200" imgH="4660900" progId="Visio.Drawing.6">
                  <p:embed/>
                </p:oleObj>
              </mc:Choice>
              <mc:Fallback>
                <p:oleObj name="VISIO" r:id="rId5" imgW="5664200" imgH="4660900" progId="Visio.Drawing.6">
                  <p:embed/>
                  <p:pic>
                    <p:nvPicPr>
                      <p:cNvPr id="42015" name="Object 32">
                        <a:extLst>
                          <a:ext uri="{FF2B5EF4-FFF2-40B4-BE49-F238E27FC236}">
                            <a16:creationId xmlns:a16="http://schemas.microsoft.com/office/drawing/2014/main" id="{A4B7D671-7CEF-8C4E-B2D0-B7A43358F11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71900" y="1485900"/>
                        <a:ext cx="3886200" cy="32063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67513429"/>
      </p:ext>
    </p:extLst>
  </p:cSld>
  <p:clrMapOvr>
    <a:masterClrMapping/>
  </p:clrMapOvr>
  <p:transition>
    <p:zoom/>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6" name="Rectangle 3">
            <a:extLst>
              <a:ext uri="{FF2B5EF4-FFF2-40B4-BE49-F238E27FC236}">
                <a16:creationId xmlns:a16="http://schemas.microsoft.com/office/drawing/2014/main" id="{B16F8A7B-6C6C-694E-845D-1A5FD89CF082}"/>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Y pulls low if ALL inputs are 1</a:t>
            </a:r>
          </a:p>
          <a:p>
            <a:pPr eaLnBrk="1" hangingPunct="1"/>
            <a:r>
              <a:rPr lang="en-US" altLang="en-US">
                <a:ea typeface="ＭＳ Ｐゴシック" panose="020B0600070205080204" pitchFamily="34" charset="-128"/>
              </a:rPr>
              <a:t>Y pulls high if ANY input is 0</a:t>
            </a:r>
          </a:p>
        </p:txBody>
      </p:sp>
      <p:sp>
        <p:nvSpPr>
          <p:cNvPr id="44035" name="Rectangle 2">
            <a:extLst>
              <a:ext uri="{FF2B5EF4-FFF2-40B4-BE49-F238E27FC236}">
                <a16:creationId xmlns:a16="http://schemas.microsoft.com/office/drawing/2014/main" id="{0CB7B794-B73B-6A41-A625-9A66F5A663E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3-input NAND Gate</a:t>
            </a:r>
          </a:p>
        </p:txBody>
      </p:sp>
      <p:graphicFrame>
        <p:nvGraphicFramePr>
          <p:cNvPr id="44037" name="Object 4">
            <a:extLst>
              <a:ext uri="{FF2B5EF4-FFF2-40B4-BE49-F238E27FC236}">
                <a16:creationId xmlns:a16="http://schemas.microsoft.com/office/drawing/2014/main" id="{7F570843-178A-A24C-BF1A-CF22661556FE}"/>
              </a:ext>
            </a:extLst>
          </p:cNvPr>
          <p:cNvGraphicFramePr>
            <a:graphicFrameLocks noChangeAspect="1"/>
          </p:cNvGraphicFramePr>
          <p:nvPr/>
        </p:nvGraphicFramePr>
        <p:xfrm>
          <a:off x="2800350" y="2114550"/>
          <a:ext cx="3486150" cy="2647950"/>
        </p:xfrm>
        <a:graphic>
          <a:graphicData uri="http://schemas.openxmlformats.org/presentationml/2006/ole">
            <mc:AlternateContent xmlns:mc="http://schemas.openxmlformats.org/markup-compatibility/2006">
              <mc:Choice xmlns:v="urn:schemas-microsoft-com:vml" Requires="v">
                <p:oleObj name="VISIO" r:id="rId3" imgW="7378700" imgH="5600700" progId="Visio.Drawing.6">
                  <p:embed/>
                </p:oleObj>
              </mc:Choice>
              <mc:Fallback>
                <p:oleObj name="VISIO" r:id="rId3" imgW="7378700" imgH="5600700" progId="Visio.Drawing.6">
                  <p:embed/>
                  <p:pic>
                    <p:nvPicPr>
                      <p:cNvPr id="44037" name="Object 4">
                        <a:extLst>
                          <a:ext uri="{FF2B5EF4-FFF2-40B4-BE49-F238E27FC236}">
                            <a16:creationId xmlns:a16="http://schemas.microsoft.com/office/drawing/2014/main" id="{7F570843-178A-A24C-BF1A-CF22661556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0350" y="2114550"/>
                        <a:ext cx="3486150" cy="2647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08549" name="Rectangle 5">
            <a:extLst>
              <a:ext uri="{FF2B5EF4-FFF2-40B4-BE49-F238E27FC236}">
                <a16:creationId xmlns:a16="http://schemas.microsoft.com/office/drawing/2014/main" id="{5F07D949-8344-0541-9C53-A6BBC87CA444}"/>
              </a:ext>
            </a:extLst>
          </p:cNvPr>
          <p:cNvSpPr>
            <a:spLocks noChangeArrowheads="1"/>
          </p:cNvSpPr>
          <p:nvPr/>
        </p:nvSpPr>
        <p:spPr bwMode="auto">
          <a:xfrm>
            <a:off x="2800350" y="2286000"/>
            <a:ext cx="3371850" cy="245745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endParaRPr lang="en-US" altLang="en-US" sz="1800">
              <a:solidFill>
                <a:srgbClr val="000000"/>
              </a:solidFill>
              <a:latin typeface="Times New Roman" panose="02020603050405020304" pitchFamily="18" charset="0"/>
              <a:cs typeface="+mn-cs"/>
            </a:endParaRPr>
          </a:p>
        </p:txBody>
      </p:sp>
    </p:spTree>
    <p:extLst>
      <p:ext uri="{BB962C8B-B14F-4D97-AF65-F5344CB8AC3E}">
        <p14:creationId xmlns:p14="http://schemas.microsoft.com/office/powerpoint/2010/main" val="701679167"/>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grpId="0" nodeType="clickEffect">
                                  <p:stCondLst>
                                    <p:cond delay="0"/>
                                  </p:stCondLst>
                                  <p:childTnLst>
                                    <p:animEffect transition="out" filter="blinds(horizontal)">
                                      <p:cBhvr>
                                        <p:cTn id="6" dur="500"/>
                                        <p:tgtEl>
                                          <p:spTgt spid="108549"/>
                                        </p:tgtEl>
                                      </p:cBhvr>
                                    </p:animEffect>
                                    <p:set>
                                      <p:cBhvr>
                                        <p:cTn id="7" dur="1" fill="hold">
                                          <p:stCondLst>
                                            <p:cond delay="499"/>
                                          </p:stCondLst>
                                        </p:cTn>
                                        <p:tgtEl>
                                          <p:spTgt spid="1085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54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Rectangle 3">
            <a:extLst>
              <a:ext uri="{FF2B5EF4-FFF2-40B4-BE49-F238E27FC236}">
                <a16:creationId xmlns:a16="http://schemas.microsoft.com/office/drawing/2014/main" id="{60DDF2AD-DD1C-D64E-A68A-CD3DDB9521F1}"/>
              </a:ext>
            </a:extLst>
          </p:cNvPr>
          <p:cNvSpPr>
            <a:spLocks noGrp="1" noChangeArrowheads="1"/>
          </p:cNvSpPr>
          <p:nvPr>
            <p:ph idx="1"/>
          </p:nvPr>
        </p:nvSpPr>
        <p:spPr/>
        <p:txBody>
          <a:bodyPr/>
          <a:lstStyle/>
          <a:p>
            <a:pPr marL="0" indent="0">
              <a:buNone/>
            </a:pPr>
            <a:r>
              <a:rPr lang="en-US" altLang="en-US" dirty="0">
                <a:ea typeface="ＭＳ Ｐゴシック" panose="020B0600070205080204" pitchFamily="34" charset="-128"/>
              </a:rPr>
              <a:t>At the end of this course, you should be able to</a:t>
            </a:r>
            <a:r>
              <a:rPr lang="en-US" altLang="en-US" dirty="0">
                <a:solidFill>
                  <a:schemeClr val="accent5"/>
                </a:solidFill>
                <a:ea typeface="ＭＳ Ｐゴシック" panose="020B0600070205080204" pitchFamily="34" charset="-128"/>
              </a:rPr>
              <a:t>:</a:t>
            </a:r>
            <a:endParaRPr lang="en-US" altLang="en-US" dirty="0">
              <a:ea typeface="ＭＳ Ｐゴシック" panose="020B0600070205080204" pitchFamily="34" charset="-128"/>
            </a:endParaRPr>
          </a:p>
          <a:p>
            <a:pPr lvl="0"/>
            <a:r>
              <a:rPr lang="en-US" dirty="0"/>
              <a:t>Design a custom integrated circuit using commercial CAD tools</a:t>
            </a:r>
          </a:p>
          <a:p>
            <a:pPr lvl="0"/>
            <a:r>
              <a:rPr lang="en-US" dirty="0"/>
              <a:t>Interpret, analyze, and design cells and components at the schematic and layout levels</a:t>
            </a:r>
          </a:p>
          <a:p>
            <a:pPr lvl="0"/>
            <a:r>
              <a:rPr lang="en-US" dirty="0"/>
              <a:t>Analyze delay and power consumption analytically and through simulation</a:t>
            </a:r>
          </a:p>
          <a:p>
            <a:pPr lvl="0"/>
            <a:r>
              <a:rPr lang="en-US" dirty="0"/>
              <a:t>Select appropriate structures for analog, combinational and sequential circuits, </a:t>
            </a:r>
            <a:r>
              <a:rPr lang="en-US" dirty="0" err="1"/>
              <a:t>datapath</a:t>
            </a:r>
            <a:r>
              <a:rPr lang="en-US" dirty="0"/>
              <a:t> and memory components</a:t>
            </a:r>
          </a:p>
          <a:p>
            <a:pPr lvl="0"/>
            <a:r>
              <a:rPr lang="en-US" dirty="0"/>
              <a:t>Describe considerations for reliability and testability</a:t>
            </a:r>
          </a:p>
        </p:txBody>
      </p:sp>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Course Learning Objectives</a:t>
            </a:r>
          </a:p>
        </p:txBody>
      </p:sp>
    </p:spTree>
    <p:extLst>
      <p:ext uri="{BB962C8B-B14F-4D97-AF65-F5344CB8AC3E}">
        <p14:creationId xmlns:p14="http://schemas.microsoft.com/office/powerpoint/2010/main" val="2714697812"/>
      </p:ext>
    </p:extLst>
  </p:cSld>
  <p:clrMapOvr>
    <a:masterClrMapping/>
  </p:clrMapOvr>
  <p:transition>
    <p:zoom/>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4" name="Rectangle 3">
            <a:extLst>
              <a:ext uri="{FF2B5EF4-FFF2-40B4-BE49-F238E27FC236}">
                <a16:creationId xmlns:a16="http://schemas.microsoft.com/office/drawing/2014/main" id="{E9CD6061-C13E-FF44-BD73-D3751450189E}"/>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CMOS transistors are fabricated on silicon wafer</a:t>
            </a:r>
          </a:p>
          <a:p>
            <a:pPr eaLnBrk="1" hangingPunct="1"/>
            <a:r>
              <a:rPr lang="en-US" altLang="en-US">
                <a:ea typeface="ＭＳ Ｐゴシック" panose="020B0600070205080204" pitchFamily="34" charset="-128"/>
              </a:rPr>
              <a:t>Lithography process similar to printing press</a:t>
            </a:r>
          </a:p>
          <a:p>
            <a:pPr eaLnBrk="1" hangingPunct="1"/>
            <a:r>
              <a:rPr lang="en-US" altLang="en-US">
                <a:ea typeface="ＭＳ Ｐゴシック" panose="020B0600070205080204" pitchFamily="34" charset="-128"/>
              </a:rPr>
              <a:t>On each step, different materials are deposited or etched</a:t>
            </a:r>
          </a:p>
          <a:p>
            <a:pPr eaLnBrk="1" hangingPunct="1"/>
            <a:r>
              <a:rPr lang="en-US" altLang="en-US">
                <a:ea typeface="ＭＳ Ｐゴシック" panose="020B0600070205080204" pitchFamily="34" charset="-128"/>
              </a:rPr>
              <a:t>Easiest to understand by viewing both top and cross-section of wafer in a simplified manufacturing process</a:t>
            </a:r>
          </a:p>
        </p:txBody>
      </p:sp>
      <p:sp>
        <p:nvSpPr>
          <p:cNvPr id="46083" name="Rectangle 2">
            <a:extLst>
              <a:ext uri="{FF2B5EF4-FFF2-40B4-BE49-F238E27FC236}">
                <a16:creationId xmlns:a16="http://schemas.microsoft.com/office/drawing/2014/main" id="{E8C1919C-60AB-5144-8D06-2C429CAF1076}"/>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Fabrication</a:t>
            </a:r>
          </a:p>
        </p:txBody>
      </p:sp>
    </p:spTree>
    <p:extLst>
      <p:ext uri="{BB962C8B-B14F-4D97-AF65-F5344CB8AC3E}">
        <p14:creationId xmlns:p14="http://schemas.microsoft.com/office/powerpoint/2010/main" val="4218136350"/>
      </p:ext>
    </p:extLst>
  </p:cSld>
  <p:clrMapOvr>
    <a:masterClrMapping/>
  </p:clrMapOvr>
  <p:transition>
    <p:zoom/>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2" name="Rectangle 3">
            <a:extLst>
              <a:ext uri="{FF2B5EF4-FFF2-40B4-BE49-F238E27FC236}">
                <a16:creationId xmlns:a16="http://schemas.microsoft.com/office/drawing/2014/main" id="{564023F5-93C9-E843-B304-BB1214591C72}"/>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Typically use p-type substrate for nMOS transistors</a:t>
            </a:r>
          </a:p>
          <a:p>
            <a:pPr eaLnBrk="1" hangingPunct="1"/>
            <a:r>
              <a:rPr lang="en-US" altLang="en-US">
                <a:ea typeface="ＭＳ Ｐゴシック" panose="020B0600070205080204" pitchFamily="34" charset="-128"/>
              </a:rPr>
              <a:t>Requires n-well for body of pMOS transistors</a:t>
            </a:r>
          </a:p>
          <a:p>
            <a:pPr lvl="1" eaLnBrk="1" hangingPunct="1"/>
            <a:r>
              <a:rPr lang="en-US" altLang="en-US">
                <a:ea typeface="ＭＳ Ｐゴシック" panose="020B0600070205080204" pitchFamily="34" charset="-128"/>
              </a:rPr>
              <a:t>So pMOS p-type source/drain doesn’t short to p-type substrate</a:t>
            </a:r>
          </a:p>
        </p:txBody>
      </p:sp>
      <p:sp>
        <p:nvSpPr>
          <p:cNvPr id="48131" name="Rectangle 2">
            <a:extLst>
              <a:ext uri="{FF2B5EF4-FFF2-40B4-BE49-F238E27FC236}">
                <a16:creationId xmlns:a16="http://schemas.microsoft.com/office/drawing/2014/main" id="{42421936-72A7-714F-82D5-A7E91BBE766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Cross-section</a:t>
            </a:r>
          </a:p>
        </p:txBody>
      </p:sp>
      <p:graphicFrame>
        <p:nvGraphicFramePr>
          <p:cNvPr id="48133" name="Object 4">
            <a:extLst>
              <a:ext uri="{FF2B5EF4-FFF2-40B4-BE49-F238E27FC236}">
                <a16:creationId xmlns:a16="http://schemas.microsoft.com/office/drawing/2014/main" id="{46286757-2399-7C4E-9E27-75D29A81D900}"/>
              </a:ext>
            </a:extLst>
          </p:cNvPr>
          <p:cNvGraphicFramePr>
            <a:graphicFrameLocks noChangeAspect="1"/>
          </p:cNvGraphicFramePr>
          <p:nvPr/>
        </p:nvGraphicFramePr>
        <p:xfrm>
          <a:off x="1514475" y="2250668"/>
          <a:ext cx="6115050" cy="2001441"/>
        </p:xfrm>
        <a:graphic>
          <a:graphicData uri="http://schemas.openxmlformats.org/presentationml/2006/ole">
            <mc:AlternateContent xmlns:mc="http://schemas.openxmlformats.org/markup-compatibility/2006">
              <mc:Choice xmlns:v="urn:schemas-microsoft-com:vml" Requires="v">
                <p:oleObj name="Visio" r:id="rId3" imgW="5194300" imgH="1701800" progId="Visio.Drawing.11">
                  <p:embed/>
                </p:oleObj>
              </mc:Choice>
              <mc:Fallback>
                <p:oleObj name="Visio" r:id="rId3" imgW="5194300" imgH="1701800" progId="Visio.Drawing.11">
                  <p:embed/>
                  <p:pic>
                    <p:nvPicPr>
                      <p:cNvPr id="48133" name="Object 4">
                        <a:extLst>
                          <a:ext uri="{FF2B5EF4-FFF2-40B4-BE49-F238E27FC236}">
                            <a16:creationId xmlns:a16="http://schemas.microsoft.com/office/drawing/2014/main" id="{46286757-2399-7C4E-9E27-75D29A81D9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14475" y="2250668"/>
                        <a:ext cx="6115050" cy="2001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53363980"/>
      </p:ext>
    </p:extLst>
  </p:cSld>
  <p:clrMapOvr>
    <a:masterClrMapping/>
  </p:clrMapOvr>
  <p:transition>
    <p:zo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0" name="Rectangle 3">
            <a:extLst>
              <a:ext uri="{FF2B5EF4-FFF2-40B4-BE49-F238E27FC236}">
                <a16:creationId xmlns:a16="http://schemas.microsoft.com/office/drawing/2014/main" id="{5BCF3C2A-E29B-504B-AFED-D61D7301D965}"/>
              </a:ext>
            </a:extLst>
          </p:cNvPr>
          <p:cNvSpPr>
            <a:spLocks noGrp="1" noChangeArrowheads="1"/>
          </p:cNvSpPr>
          <p:nvPr>
            <p:ph idx="1"/>
          </p:nvPr>
        </p:nvSpPr>
        <p:spPr/>
        <p:txBody>
          <a:bodyPr/>
          <a:lstStyle/>
          <a:p>
            <a:pPr eaLnBrk="1" hangingPunct="1"/>
            <a:r>
              <a:rPr lang="en-US" altLang="en-US" dirty="0">
                <a:ea typeface="ＭＳ Ｐゴシック" panose="020B0600070205080204" pitchFamily="34" charset="-128"/>
              </a:rPr>
              <a:t>Substrate must be tied to GND and n-well to V</a:t>
            </a:r>
            <a:r>
              <a:rPr lang="en-US" altLang="en-US" baseline="-25000" dirty="0">
                <a:ea typeface="ＭＳ Ｐゴシック" panose="020B0600070205080204" pitchFamily="34" charset="-128"/>
              </a:rPr>
              <a:t>DD</a:t>
            </a:r>
          </a:p>
          <a:p>
            <a:pPr eaLnBrk="1" hangingPunct="1"/>
            <a:r>
              <a:rPr lang="en-US" altLang="en-US" dirty="0">
                <a:ea typeface="ＭＳ Ｐゴシック" panose="020B0600070205080204" pitchFamily="34" charset="-128"/>
              </a:rPr>
              <a:t>Metal to lightly doped semiconductor forms poor connection called Schottky Diode</a:t>
            </a:r>
          </a:p>
          <a:p>
            <a:pPr eaLnBrk="1" hangingPunct="1"/>
            <a:r>
              <a:rPr lang="en-US" altLang="en-US" dirty="0">
                <a:ea typeface="ＭＳ Ｐゴシック" panose="020B0600070205080204" pitchFamily="34" charset="-128"/>
              </a:rPr>
              <a:t>Use heavily doped well and substrate contacts/taps</a:t>
            </a:r>
          </a:p>
        </p:txBody>
      </p:sp>
      <p:sp>
        <p:nvSpPr>
          <p:cNvPr id="50179" name="Rectangle 2">
            <a:extLst>
              <a:ext uri="{FF2B5EF4-FFF2-40B4-BE49-F238E27FC236}">
                <a16:creationId xmlns:a16="http://schemas.microsoft.com/office/drawing/2014/main" id="{0D8DF6B9-AE3F-184A-A22B-5981190BACA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Well and Substrate Taps</a:t>
            </a:r>
          </a:p>
        </p:txBody>
      </p:sp>
      <p:graphicFrame>
        <p:nvGraphicFramePr>
          <p:cNvPr id="50181" name="Object 4">
            <a:extLst>
              <a:ext uri="{FF2B5EF4-FFF2-40B4-BE49-F238E27FC236}">
                <a16:creationId xmlns:a16="http://schemas.microsoft.com/office/drawing/2014/main" id="{4BB1F8D3-A65F-4644-A413-5EA894F2A24D}"/>
              </a:ext>
            </a:extLst>
          </p:cNvPr>
          <p:cNvGraphicFramePr>
            <a:graphicFrameLocks noChangeAspect="1"/>
          </p:cNvGraphicFramePr>
          <p:nvPr/>
        </p:nvGraphicFramePr>
        <p:xfrm>
          <a:off x="1543050" y="2355367"/>
          <a:ext cx="6057900" cy="2224088"/>
        </p:xfrm>
        <a:graphic>
          <a:graphicData uri="http://schemas.openxmlformats.org/presentationml/2006/ole">
            <mc:AlternateContent xmlns:mc="http://schemas.openxmlformats.org/markup-compatibility/2006">
              <mc:Choice xmlns:v="urn:schemas-microsoft-com:vml" Requires="v">
                <p:oleObj name="Visio" r:id="rId3" imgW="4673600" imgH="1727200" progId="Visio.Drawing.11">
                  <p:embed/>
                </p:oleObj>
              </mc:Choice>
              <mc:Fallback>
                <p:oleObj name="Visio" r:id="rId3" imgW="4673600" imgH="1727200" progId="Visio.Drawing.11">
                  <p:embed/>
                  <p:pic>
                    <p:nvPicPr>
                      <p:cNvPr id="50181" name="Object 4">
                        <a:extLst>
                          <a:ext uri="{FF2B5EF4-FFF2-40B4-BE49-F238E27FC236}">
                            <a16:creationId xmlns:a16="http://schemas.microsoft.com/office/drawing/2014/main" id="{4BB1F8D3-A65F-4644-A413-5EA894F2A2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2355367"/>
                        <a:ext cx="6057900" cy="2224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315564622"/>
      </p:ext>
    </p:extLst>
  </p:cSld>
  <p:clrMapOvr>
    <a:masterClrMapping/>
  </p:clrMapOvr>
  <p:transition>
    <p:zo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Rectangle 3">
            <a:extLst>
              <a:ext uri="{FF2B5EF4-FFF2-40B4-BE49-F238E27FC236}">
                <a16:creationId xmlns:a16="http://schemas.microsoft.com/office/drawing/2014/main" id="{0780DF75-1A5D-0147-90E0-AC3A3643EF42}"/>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Transistors and wires are defined by </a:t>
            </a:r>
            <a:r>
              <a:rPr lang="en-US" altLang="en-US" i="1">
                <a:ea typeface="ＭＳ Ｐゴシック" panose="020B0600070205080204" pitchFamily="34" charset="-128"/>
              </a:rPr>
              <a:t>masks</a:t>
            </a:r>
          </a:p>
          <a:p>
            <a:pPr eaLnBrk="1" hangingPunct="1"/>
            <a:r>
              <a:rPr lang="en-US" altLang="en-US">
                <a:ea typeface="ＭＳ Ｐゴシック" panose="020B0600070205080204" pitchFamily="34" charset="-128"/>
              </a:rPr>
              <a:t>Cross-section taken along dashed line</a:t>
            </a:r>
          </a:p>
        </p:txBody>
      </p:sp>
      <p:sp>
        <p:nvSpPr>
          <p:cNvPr id="52227" name="Rectangle 2">
            <a:extLst>
              <a:ext uri="{FF2B5EF4-FFF2-40B4-BE49-F238E27FC236}">
                <a16:creationId xmlns:a16="http://schemas.microsoft.com/office/drawing/2014/main" id="{14AF582F-1A04-2C49-BAC8-E13095B068A3}"/>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Mask Set</a:t>
            </a:r>
          </a:p>
        </p:txBody>
      </p:sp>
      <p:graphicFrame>
        <p:nvGraphicFramePr>
          <p:cNvPr id="52229" name="Object 5">
            <a:extLst>
              <a:ext uri="{FF2B5EF4-FFF2-40B4-BE49-F238E27FC236}">
                <a16:creationId xmlns:a16="http://schemas.microsoft.com/office/drawing/2014/main" id="{51441101-9B16-1741-9A65-7A78251EA0A2}"/>
              </a:ext>
            </a:extLst>
          </p:cNvPr>
          <p:cNvGraphicFramePr>
            <a:graphicFrameLocks noChangeAspect="1"/>
          </p:cNvGraphicFramePr>
          <p:nvPr/>
        </p:nvGraphicFramePr>
        <p:xfrm>
          <a:off x="1543050" y="2171701"/>
          <a:ext cx="6000750" cy="2589610"/>
        </p:xfrm>
        <a:graphic>
          <a:graphicData uri="http://schemas.openxmlformats.org/presentationml/2006/ole">
            <mc:AlternateContent xmlns:mc="http://schemas.openxmlformats.org/markup-compatibility/2006">
              <mc:Choice xmlns:v="urn:schemas-microsoft-com:vml" Requires="v">
                <p:oleObj name="Visio" r:id="rId3" imgW="4927600" imgH="2120900" progId="Visio.Drawing.11">
                  <p:embed/>
                </p:oleObj>
              </mc:Choice>
              <mc:Fallback>
                <p:oleObj name="Visio" r:id="rId3" imgW="4927600" imgH="2120900" progId="Visio.Drawing.11">
                  <p:embed/>
                  <p:pic>
                    <p:nvPicPr>
                      <p:cNvPr id="52229" name="Object 5">
                        <a:extLst>
                          <a:ext uri="{FF2B5EF4-FFF2-40B4-BE49-F238E27FC236}">
                            <a16:creationId xmlns:a16="http://schemas.microsoft.com/office/drawing/2014/main" id="{51441101-9B16-1741-9A65-7A78251EA0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2171701"/>
                        <a:ext cx="6000750" cy="2589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463693225"/>
      </p:ext>
    </p:extLst>
  </p:cSld>
  <p:clrMapOvr>
    <a:masterClrMapping/>
  </p:clrMapOvr>
  <p:transition>
    <p:zo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3">
            <a:extLst>
              <a:ext uri="{FF2B5EF4-FFF2-40B4-BE49-F238E27FC236}">
                <a16:creationId xmlns:a16="http://schemas.microsoft.com/office/drawing/2014/main" id="{099266CB-C2BD-974F-AE59-24E5EBC1D7E1}"/>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Six masks</a:t>
            </a:r>
          </a:p>
          <a:p>
            <a:pPr lvl="1" eaLnBrk="1" hangingPunct="1"/>
            <a:r>
              <a:rPr lang="en-US" altLang="en-US">
                <a:ea typeface="ＭＳ Ｐゴシック" panose="020B0600070205080204" pitchFamily="34" charset="-128"/>
              </a:rPr>
              <a:t>n-well</a:t>
            </a:r>
          </a:p>
          <a:p>
            <a:pPr lvl="1" eaLnBrk="1" hangingPunct="1"/>
            <a:r>
              <a:rPr lang="en-US" altLang="en-US">
                <a:ea typeface="ＭＳ Ｐゴシック" panose="020B0600070205080204" pitchFamily="34" charset="-128"/>
              </a:rPr>
              <a:t>Polysilicon</a:t>
            </a:r>
          </a:p>
          <a:p>
            <a:pPr lvl="1" eaLnBrk="1" hangingPunct="1"/>
            <a:r>
              <a:rPr lang="en-US" altLang="en-US">
                <a:ea typeface="ＭＳ Ｐゴシック" panose="020B0600070205080204" pitchFamily="34" charset="-128"/>
              </a:rPr>
              <a:t>n+ diffusion</a:t>
            </a:r>
          </a:p>
          <a:p>
            <a:pPr lvl="1" eaLnBrk="1" hangingPunct="1"/>
            <a:r>
              <a:rPr lang="en-US" altLang="en-US">
                <a:ea typeface="ＭＳ Ｐゴシック" panose="020B0600070205080204" pitchFamily="34" charset="-128"/>
              </a:rPr>
              <a:t>p+ diffusion</a:t>
            </a:r>
          </a:p>
          <a:p>
            <a:pPr lvl="1" eaLnBrk="1" hangingPunct="1"/>
            <a:r>
              <a:rPr lang="en-US" altLang="en-US">
                <a:ea typeface="ＭＳ Ｐゴシック" panose="020B0600070205080204" pitchFamily="34" charset="-128"/>
              </a:rPr>
              <a:t>Contact</a:t>
            </a:r>
          </a:p>
          <a:p>
            <a:pPr lvl="1" eaLnBrk="1" hangingPunct="1"/>
            <a:r>
              <a:rPr lang="en-US" altLang="en-US">
                <a:ea typeface="ＭＳ Ｐゴシック" panose="020B0600070205080204" pitchFamily="34" charset="-128"/>
              </a:rPr>
              <a:t>Metal</a:t>
            </a:r>
          </a:p>
        </p:txBody>
      </p:sp>
      <p:sp>
        <p:nvSpPr>
          <p:cNvPr id="54275" name="Rectangle 2">
            <a:extLst>
              <a:ext uri="{FF2B5EF4-FFF2-40B4-BE49-F238E27FC236}">
                <a16:creationId xmlns:a16="http://schemas.microsoft.com/office/drawing/2014/main" id="{776A4867-529F-2F48-BF24-918DC8B5465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Detailed Mask Views</a:t>
            </a:r>
          </a:p>
        </p:txBody>
      </p:sp>
      <p:graphicFrame>
        <p:nvGraphicFramePr>
          <p:cNvPr id="54277" name="Object 5">
            <a:extLst>
              <a:ext uri="{FF2B5EF4-FFF2-40B4-BE49-F238E27FC236}">
                <a16:creationId xmlns:a16="http://schemas.microsoft.com/office/drawing/2014/main" id="{0D05F0C2-5EC9-EB4B-83CE-1029C1A81EC8}"/>
              </a:ext>
            </a:extLst>
          </p:cNvPr>
          <p:cNvGraphicFramePr>
            <a:graphicFrameLocks noChangeAspect="1"/>
          </p:cNvGraphicFramePr>
          <p:nvPr/>
        </p:nvGraphicFramePr>
        <p:xfrm>
          <a:off x="4171950" y="1428751"/>
          <a:ext cx="3111104" cy="3313510"/>
        </p:xfrm>
        <a:graphic>
          <a:graphicData uri="http://schemas.openxmlformats.org/presentationml/2006/ole">
            <mc:AlternateContent xmlns:mc="http://schemas.openxmlformats.org/markup-compatibility/2006">
              <mc:Choice xmlns:v="urn:schemas-microsoft-com:vml" Requires="v">
                <p:oleObj name="Visio" r:id="rId3" imgW="5524500" imgH="5892800" progId="Visio.Drawing.11">
                  <p:embed/>
                </p:oleObj>
              </mc:Choice>
              <mc:Fallback>
                <p:oleObj name="Visio" r:id="rId3" imgW="5524500" imgH="5892800" progId="Visio.Drawing.11">
                  <p:embed/>
                  <p:pic>
                    <p:nvPicPr>
                      <p:cNvPr id="54277" name="Object 5">
                        <a:extLst>
                          <a:ext uri="{FF2B5EF4-FFF2-40B4-BE49-F238E27FC236}">
                            <a16:creationId xmlns:a16="http://schemas.microsoft.com/office/drawing/2014/main" id="{0D05F0C2-5EC9-EB4B-83CE-1029C1A81E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71950" y="1428751"/>
                        <a:ext cx="3111104" cy="3313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300899901"/>
      </p:ext>
    </p:extLst>
  </p:cSld>
  <p:clrMapOvr>
    <a:masterClrMapping/>
  </p:clrMapOvr>
  <p:transition>
    <p:zo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4" name="Rectangle 3">
            <a:extLst>
              <a:ext uri="{FF2B5EF4-FFF2-40B4-BE49-F238E27FC236}">
                <a16:creationId xmlns:a16="http://schemas.microsoft.com/office/drawing/2014/main" id="{7E5FA748-7792-F34A-9833-F502011920BA}"/>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Chips are built in huge factories called fabs</a:t>
            </a:r>
          </a:p>
          <a:p>
            <a:pPr eaLnBrk="1" hangingPunct="1"/>
            <a:r>
              <a:rPr lang="en-US" altLang="en-US">
                <a:ea typeface="ＭＳ Ｐゴシック" panose="020B0600070205080204" pitchFamily="34" charset="-128"/>
              </a:rPr>
              <a:t>Contain clean rooms as large as football fields, costing billions of dollars</a:t>
            </a:r>
          </a:p>
        </p:txBody>
      </p:sp>
      <p:sp>
        <p:nvSpPr>
          <p:cNvPr id="56323" name="Rectangle 2">
            <a:extLst>
              <a:ext uri="{FF2B5EF4-FFF2-40B4-BE49-F238E27FC236}">
                <a16:creationId xmlns:a16="http://schemas.microsoft.com/office/drawing/2014/main" id="{61365E77-A46E-8049-83FF-D693A7E2928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Fabrication</a:t>
            </a:r>
          </a:p>
        </p:txBody>
      </p:sp>
      <p:sp>
        <p:nvSpPr>
          <p:cNvPr id="56326" name="Text Box 6">
            <a:extLst>
              <a:ext uri="{FF2B5EF4-FFF2-40B4-BE49-F238E27FC236}">
                <a16:creationId xmlns:a16="http://schemas.microsoft.com/office/drawing/2014/main" id="{B887B7BB-24A3-1349-9720-86CBFBAF1A72}"/>
              </a:ext>
            </a:extLst>
          </p:cNvPr>
          <p:cNvSpPr txBox="1">
            <a:spLocks noChangeArrowheads="1"/>
          </p:cNvSpPr>
          <p:nvPr/>
        </p:nvSpPr>
        <p:spPr bwMode="auto">
          <a:xfrm>
            <a:off x="5726710" y="4227737"/>
            <a:ext cx="1588897" cy="43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defTabSz="685800" eaLnBrk="1" hangingPunct="1">
              <a:spcBef>
                <a:spcPct val="0"/>
              </a:spcBef>
              <a:buNone/>
            </a:pPr>
            <a:r>
              <a:rPr lang="en-US" altLang="en-US" sz="750" dirty="0">
                <a:solidFill>
                  <a:srgbClr val="000000"/>
                </a:solidFill>
                <a:cs typeface="+mn-cs"/>
              </a:rPr>
              <a:t>Courtesy of International</a:t>
            </a:r>
          </a:p>
          <a:p>
            <a:pPr defTabSz="685800" eaLnBrk="1" hangingPunct="1">
              <a:spcBef>
                <a:spcPct val="0"/>
              </a:spcBef>
              <a:buNone/>
            </a:pPr>
            <a:r>
              <a:rPr lang="en-US" altLang="en-US" sz="750" dirty="0">
                <a:solidFill>
                  <a:srgbClr val="000000"/>
                </a:solidFill>
                <a:cs typeface="+mn-cs"/>
              </a:rPr>
              <a:t>Business Machines Corporation. </a:t>
            </a:r>
          </a:p>
          <a:p>
            <a:pPr defTabSz="685800" eaLnBrk="1" hangingPunct="1">
              <a:spcBef>
                <a:spcPct val="0"/>
              </a:spcBef>
              <a:buNone/>
            </a:pPr>
            <a:r>
              <a:rPr lang="en-US" altLang="en-US" sz="750" dirty="0">
                <a:solidFill>
                  <a:srgbClr val="000000"/>
                </a:solidFill>
                <a:cs typeface="+mn-cs"/>
              </a:rPr>
              <a:t>Unauthorized use not permitted.</a:t>
            </a:r>
          </a:p>
        </p:txBody>
      </p:sp>
      <p:pic>
        <p:nvPicPr>
          <p:cNvPr id="3" name="Picture 2" descr="A group of people standing in a room&#10;&#10;Description automatically generated">
            <a:extLst>
              <a:ext uri="{FF2B5EF4-FFF2-40B4-BE49-F238E27FC236}">
                <a16:creationId xmlns:a16="http://schemas.microsoft.com/office/drawing/2014/main" id="{535930F7-01A8-4B53-931E-C9169EE226C3}"/>
              </a:ext>
            </a:extLst>
          </p:cNvPr>
          <p:cNvPicPr>
            <a:picLocks noChangeAspect="1"/>
          </p:cNvPicPr>
          <p:nvPr/>
        </p:nvPicPr>
        <p:blipFill>
          <a:blip r:embed="rId3"/>
          <a:stretch>
            <a:fillRect/>
          </a:stretch>
        </p:blipFill>
        <p:spPr>
          <a:xfrm>
            <a:off x="2071688" y="1932143"/>
            <a:ext cx="3647373" cy="2707551"/>
          </a:xfrm>
          <a:prstGeom prst="rect">
            <a:avLst/>
          </a:prstGeom>
        </p:spPr>
      </p:pic>
    </p:spTree>
    <p:extLst>
      <p:ext uri="{BB962C8B-B14F-4D97-AF65-F5344CB8AC3E}">
        <p14:creationId xmlns:p14="http://schemas.microsoft.com/office/powerpoint/2010/main" val="830792553"/>
      </p:ext>
    </p:extLst>
  </p:cSld>
  <p:clrMapOvr>
    <a:masterClrMapping/>
  </p:clrMapOvr>
  <p:transition>
    <p:zo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2" name="Rectangle 3">
            <a:extLst>
              <a:ext uri="{FF2B5EF4-FFF2-40B4-BE49-F238E27FC236}">
                <a16:creationId xmlns:a16="http://schemas.microsoft.com/office/drawing/2014/main" id="{259168BF-83F2-F84D-825C-CB01CA31BB01}"/>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Start with blank wafer</a:t>
            </a:r>
          </a:p>
          <a:p>
            <a:pPr eaLnBrk="1" hangingPunct="1"/>
            <a:r>
              <a:rPr lang="en-US" altLang="en-US">
                <a:ea typeface="ＭＳ Ｐゴシック" panose="020B0600070205080204" pitchFamily="34" charset="-128"/>
              </a:rPr>
              <a:t>Build inverter from the bottom up</a:t>
            </a:r>
          </a:p>
          <a:p>
            <a:pPr eaLnBrk="1" hangingPunct="1"/>
            <a:r>
              <a:rPr lang="en-US" altLang="en-US">
                <a:ea typeface="ＭＳ Ｐゴシック" panose="020B0600070205080204" pitchFamily="34" charset="-128"/>
              </a:rPr>
              <a:t>First step will be to form the n-well</a:t>
            </a:r>
          </a:p>
          <a:p>
            <a:pPr lvl="1" eaLnBrk="1" hangingPunct="1"/>
            <a:r>
              <a:rPr lang="en-US" altLang="en-US">
                <a:ea typeface="ＭＳ Ｐゴシック" panose="020B0600070205080204" pitchFamily="34" charset="-128"/>
              </a:rPr>
              <a:t>Cover wafer with protective layer of SiO</a:t>
            </a:r>
            <a:r>
              <a:rPr lang="en-US" altLang="en-US" baseline="-25000">
                <a:ea typeface="ＭＳ Ｐゴシック" panose="020B0600070205080204" pitchFamily="34" charset="-128"/>
              </a:rPr>
              <a:t>2</a:t>
            </a:r>
            <a:r>
              <a:rPr lang="en-US" altLang="en-US">
                <a:ea typeface="ＭＳ Ｐゴシック" panose="020B0600070205080204" pitchFamily="34" charset="-128"/>
              </a:rPr>
              <a:t> (oxide)</a:t>
            </a:r>
          </a:p>
          <a:p>
            <a:pPr lvl="1" eaLnBrk="1" hangingPunct="1"/>
            <a:r>
              <a:rPr lang="en-US" altLang="en-US">
                <a:ea typeface="ＭＳ Ｐゴシック" panose="020B0600070205080204" pitchFamily="34" charset="-128"/>
              </a:rPr>
              <a:t>Remove layer where n-well should be built</a:t>
            </a:r>
          </a:p>
          <a:p>
            <a:pPr lvl="1" eaLnBrk="1" hangingPunct="1"/>
            <a:r>
              <a:rPr lang="en-US" altLang="en-US">
                <a:ea typeface="ＭＳ Ｐゴシック" panose="020B0600070205080204" pitchFamily="34" charset="-128"/>
              </a:rPr>
              <a:t>Implant or diffuse n dopants into exposed wafer</a:t>
            </a:r>
          </a:p>
          <a:p>
            <a:pPr lvl="1" eaLnBrk="1" hangingPunct="1"/>
            <a:r>
              <a:rPr lang="en-US" altLang="en-US">
                <a:ea typeface="ＭＳ Ｐゴシック" panose="020B0600070205080204" pitchFamily="34" charset="-128"/>
              </a:rPr>
              <a:t>Strip off SiO</a:t>
            </a:r>
            <a:r>
              <a:rPr lang="en-US" altLang="en-US" baseline="-25000">
                <a:ea typeface="ＭＳ Ｐゴシック" panose="020B0600070205080204" pitchFamily="34" charset="-128"/>
              </a:rPr>
              <a:t>2</a:t>
            </a:r>
          </a:p>
        </p:txBody>
      </p:sp>
      <p:sp>
        <p:nvSpPr>
          <p:cNvPr id="58371" name="Rectangle 2">
            <a:extLst>
              <a:ext uri="{FF2B5EF4-FFF2-40B4-BE49-F238E27FC236}">
                <a16:creationId xmlns:a16="http://schemas.microsoft.com/office/drawing/2014/main" id="{633DDDAE-1ABB-E64A-AD0B-46AA4D266E0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Fabrication Steps</a:t>
            </a:r>
          </a:p>
        </p:txBody>
      </p:sp>
      <p:graphicFrame>
        <p:nvGraphicFramePr>
          <p:cNvPr id="58373" name="Object 5">
            <a:extLst>
              <a:ext uri="{FF2B5EF4-FFF2-40B4-BE49-F238E27FC236}">
                <a16:creationId xmlns:a16="http://schemas.microsoft.com/office/drawing/2014/main" id="{0F76B591-DFE1-994B-AF9F-95281AB52A74}"/>
              </a:ext>
            </a:extLst>
          </p:cNvPr>
          <p:cNvGraphicFramePr>
            <a:graphicFrameLocks noChangeAspect="1"/>
          </p:cNvGraphicFramePr>
          <p:nvPr/>
        </p:nvGraphicFramePr>
        <p:xfrm>
          <a:off x="1543050" y="4108847"/>
          <a:ext cx="6115050" cy="698897"/>
        </p:xfrm>
        <a:graphic>
          <a:graphicData uri="http://schemas.openxmlformats.org/presentationml/2006/ole">
            <mc:AlternateContent xmlns:mc="http://schemas.openxmlformats.org/markup-compatibility/2006">
              <mc:Choice xmlns:v="urn:schemas-microsoft-com:vml" Requires="v">
                <p:oleObj name="Visio" r:id="rId3" imgW="32537400" imgH="3708400" progId="Visio.Drawing.11">
                  <p:embed/>
                </p:oleObj>
              </mc:Choice>
              <mc:Fallback>
                <p:oleObj name="Visio" r:id="rId3" imgW="32537400" imgH="3708400" progId="Visio.Drawing.11">
                  <p:embed/>
                  <p:pic>
                    <p:nvPicPr>
                      <p:cNvPr id="58373" name="Object 5">
                        <a:extLst>
                          <a:ext uri="{FF2B5EF4-FFF2-40B4-BE49-F238E27FC236}">
                            <a16:creationId xmlns:a16="http://schemas.microsoft.com/office/drawing/2014/main" id="{0F76B591-DFE1-994B-AF9F-95281AB52A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4108847"/>
                        <a:ext cx="6115050" cy="6988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706133970"/>
      </p:ext>
    </p:extLst>
  </p:cSld>
  <p:clrMapOvr>
    <a:masterClrMapping/>
  </p:clrMapOvr>
  <p:transition>
    <p:zo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20" name="Rectangle 3">
            <a:extLst>
              <a:ext uri="{FF2B5EF4-FFF2-40B4-BE49-F238E27FC236}">
                <a16:creationId xmlns:a16="http://schemas.microsoft.com/office/drawing/2014/main" id="{4CD7373B-F703-D94D-B994-1AB86C48AAF0}"/>
              </a:ext>
            </a:extLst>
          </p:cNvPr>
          <p:cNvSpPr>
            <a:spLocks noGrp="1" noChangeArrowheads="1"/>
          </p:cNvSpPr>
          <p:nvPr>
            <p:ph idx="1"/>
          </p:nvPr>
        </p:nvSpPr>
        <p:spPr/>
        <p:txBody>
          <a:bodyPr vert="horz" lIns="0" tIns="0" rIns="0" bIns="0" rtlCol="0" anchor="t">
            <a:noAutofit/>
          </a:bodyPr>
          <a:lstStyle/>
          <a:p>
            <a:pPr eaLnBrk="1" hangingPunct="1"/>
            <a:r>
              <a:rPr lang="en-US" altLang="en-US" dirty="0">
                <a:ea typeface="ＭＳ Ｐゴシック"/>
              </a:rPr>
              <a:t>Grow SiO</a:t>
            </a:r>
            <a:r>
              <a:rPr lang="en-US" altLang="en-US" baseline="-25000" dirty="0">
                <a:ea typeface="ＭＳ Ｐゴシック"/>
              </a:rPr>
              <a:t>2</a:t>
            </a:r>
            <a:r>
              <a:rPr lang="en-US" altLang="en-US" dirty="0">
                <a:ea typeface="ＭＳ Ｐゴシック"/>
              </a:rPr>
              <a:t> on top of Si wafer</a:t>
            </a:r>
          </a:p>
          <a:p>
            <a:pPr marL="435769" lvl="1" indent="-124778"/>
            <a:r>
              <a:rPr lang="en-US" altLang="en-US" dirty="0">
                <a:ea typeface="ＭＳ Ｐゴシック"/>
              </a:rPr>
              <a:t>900 – 1200 ℃ with H</a:t>
            </a:r>
            <a:r>
              <a:rPr lang="en-US" altLang="en-US" baseline="-25000" dirty="0">
                <a:ea typeface="ＭＳ Ｐゴシック"/>
              </a:rPr>
              <a:t>2</a:t>
            </a:r>
            <a:r>
              <a:rPr lang="en-US" altLang="en-US" dirty="0">
                <a:ea typeface="ＭＳ Ｐゴシック"/>
              </a:rPr>
              <a:t>O or O</a:t>
            </a:r>
            <a:r>
              <a:rPr lang="en-US" altLang="en-US" baseline="-25000" dirty="0">
                <a:ea typeface="ＭＳ Ｐゴシック"/>
              </a:rPr>
              <a:t>2</a:t>
            </a:r>
            <a:r>
              <a:rPr lang="en-US" altLang="en-US" dirty="0">
                <a:ea typeface="ＭＳ Ｐゴシック"/>
              </a:rPr>
              <a:t> in oxidation furnace</a:t>
            </a:r>
            <a:endParaRPr lang="en-US" altLang="en-US" dirty="0">
              <a:ea typeface="ＭＳ Ｐゴシック"/>
              <a:cs typeface="Calibri"/>
            </a:endParaRPr>
          </a:p>
        </p:txBody>
      </p:sp>
      <p:sp>
        <p:nvSpPr>
          <p:cNvPr id="60419" name="Rectangle 2">
            <a:extLst>
              <a:ext uri="{FF2B5EF4-FFF2-40B4-BE49-F238E27FC236}">
                <a16:creationId xmlns:a16="http://schemas.microsoft.com/office/drawing/2014/main" id="{C7203060-5845-D740-BE54-DE25A84B4ED2}"/>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Oxidation</a:t>
            </a:r>
          </a:p>
        </p:txBody>
      </p:sp>
      <p:graphicFrame>
        <p:nvGraphicFramePr>
          <p:cNvPr id="60421" name="Object 4">
            <a:extLst>
              <a:ext uri="{FF2B5EF4-FFF2-40B4-BE49-F238E27FC236}">
                <a16:creationId xmlns:a16="http://schemas.microsoft.com/office/drawing/2014/main" id="{682DF58B-FFA8-FD4F-A726-10563A3DBF00}"/>
              </a:ext>
            </a:extLst>
          </p:cNvPr>
          <p:cNvGraphicFramePr>
            <a:graphicFrameLocks noChangeAspect="1"/>
          </p:cNvGraphicFramePr>
          <p:nvPr/>
        </p:nvGraphicFramePr>
        <p:xfrm>
          <a:off x="1543050" y="3943351"/>
          <a:ext cx="6115050" cy="826294"/>
        </p:xfrm>
        <a:graphic>
          <a:graphicData uri="http://schemas.openxmlformats.org/presentationml/2006/ole">
            <mc:AlternateContent xmlns:mc="http://schemas.openxmlformats.org/markup-compatibility/2006">
              <mc:Choice xmlns:v="urn:schemas-microsoft-com:vml" Requires="v">
                <p:oleObj name="VISIO" r:id="rId3" imgW="32537400" imgH="4394200" progId="Visio.Drawing.6">
                  <p:embed/>
                </p:oleObj>
              </mc:Choice>
              <mc:Fallback>
                <p:oleObj name="VISIO" r:id="rId3" imgW="32537400" imgH="4394200" progId="Visio.Drawing.6">
                  <p:embed/>
                  <p:pic>
                    <p:nvPicPr>
                      <p:cNvPr id="60421" name="Object 4">
                        <a:extLst>
                          <a:ext uri="{FF2B5EF4-FFF2-40B4-BE49-F238E27FC236}">
                            <a16:creationId xmlns:a16="http://schemas.microsoft.com/office/drawing/2014/main" id="{682DF58B-FFA8-FD4F-A726-10563A3DBF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943351"/>
                        <a:ext cx="6115050" cy="826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94324057"/>
      </p:ext>
    </p:extLst>
  </p:cSld>
  <p:clrMapOvr>
    <a:masterClrMapping/>
  </p:clrMapOvr>
  <p:transition>
    <p:zo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8" name="Rectangle 3">
            <a:extLst>
              <a:ext uri="{FF2B5EF4-FFF2-40B4-BE49-F238E27FC236}">
                <a16:creationId xmlns:a16="http://schemas.microsoft.com/office/drawing/2014/main" id="{33A7A505-0881-F649-852C-0E6B82DF8BB0}"/>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Spin on photoresist</a:t>
            </a:r>
          </a:p>
          <a:p>
            <a:pPr lvl="1" eaLnBrk="1" hangingPunct="1"/>
            <a:r>
              <a:rPr lang="en-US" altLang="en-US">
                <a:ea typeface="ＭＳ Ｐゴシック" panose="020B0600070205080204" pitchFamily="34" charset="-128"/>
              </a:rPr>
              <a:t>Photoresist is a light-sensitive organic polymer</a:t>
            </a:r>
          </a:p>
          <a:p>
            <a:pPr lvl="1" eaLnBrk="1" hangingPunct="1"/>
            <a:r>
              <a:rPr lang="en-US" altLang="en-US">
                <a:ea typeface="ＭＳ Ｐゴシック" panose="020B0600070205080204" pitchFamily="34" charset="-128"/>
              </a:rPr>
              <a:t>Softens where exposed to light</a:t>
            </a:r>
          </a:p>
        </p:txBody>
      </p:sp>
      <p:sp>
        <p:nvSpPr>
          <p:cNvPr id="62467" name="Rectangle 2">
            <a:extLst>
              <a:ext uri="{FF2B5EF4-FFF2-40B4-BE49-F238E27FC236}">
                <a16:creationId xmlns:a16="http://schemas.microsoft.com/office/drawing/2014/main" id="{6243A55D-AC5A-4A45-A600-1928C6B3FC28}"/>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Photoresist</a:t>
            </a:r>
          </a:p>
        </p:txBody>
      </p:sp>
      <p:graphicFrame>
        <p:nvGraphicFramePr>
          <p:cNvPr id="62469" name="Object 4">
            <a:extLst>
              <a:ext uri="{FF2B5EF4-FFF2-40B4-BE49-F238E27FC236}">
                <a16:creationId xmlns:a16="http://schemas.microsoft.com/office/drawing/2014/main" id="{2EA8B1AB-9C8C-774A-9B9C-6D45B78A9673}"/>
              </a:ext>
            </a:extLst>
          </p:cNvPr>
          <p:cNvGraphicFramePr>
            <a:graphicFrameLocks noChangeAspect="1"/>
          </p:cNvGraphicFramePr>
          <p:nvPr/>
        </p:nvGraphicFramePr>
        <p:xfrm>
          <a:off x="1543050" y="3829051"/>
          <a:ext cx="6115050" cy="1022747"/>
        </p:xfrm>
        <a:graphic>
          <a:graphicData uri="http://schemas.openxmlformats.org/presentationml/2006/ole">
            <mc:AlternateContent xmlns:mc="http://schemas.openxmlformats.org/markup-compatibility/2006">
              <mc:Choice xmlns:v="urn:schemas-microsoft-com:vml" Requires="v">
                <p:oleObj name="VISIO" r:id="rId3" imgW="32537400" imgH="5435600" progId="Visio.Drawing.6">
                  <p:embed/>
                </p:oleObj>
              </mc:Choice>
              <mc:Fallback>
                <p:oleObj name="VISIO" r:id="rId3" imgW="32537400" imgH="5435600" progId="Visio.Drawing.6">
                  <p:embed/>
                  <p:pic>
                    <p:nvPicPr>
                      <p:cNvPr id="62469" name="Object 4">
                        <a:extLst>
                          <a:ext uri="{FF2B5EF4-FFF2-40B4-BE49-F238E27FC236}">
                            <a16:creationId xmlns:a16="http://schemas.microsoft.com/office/drawing/2014/main" id="{2EA8B1AB-9C8C-774A-9B9C-6D45B78A96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829051"/>
                        <a:ext cx="6115050" cy="10227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826282952"/>
      </p:ext>
    </p:extLst>
  </p:cSld>
  <p:clrMapOvr>
    <a:masterClrMapping/>
  </p:clrMapOvr>
  <p:transition>
    <p:zo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6" name="Rectangle 3">
            <a:extLst>
              <a:ext uri="{FF2B5EF4-FFF2-40B4-BE49-F238E27FC236}">
                <a16:creationId xmlns:a16="http://schemas.microsoft.com/office/drawing/2014/main" id="{074757A3-98D1-7E43-953B-03197BB19433}"/>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Expose photoresist through n-well mask</a:t>
            </a:r>
          </a:p>
          <a:p>
            <a:pPr eaLnBrk="1" hangingPunct="1"/>
            <a:r>
              <a:rPr lang="en-US" altLang="en-US">
                <a:ea typeface="ＭＳ Ｐゴシック" panose="020B0600070205080204" pitchFamily="34" charset="-128"/>
              </a:rPr>
              <a:t>Strip off exposed photoresist</a:t>
            </a:r>
          </a:p>
        </p:txBody>
      </p:sp>
      <p:sp>
        <p:nvSpPr>
          <p:cNvPr id="64515" name="Rectangle 2">
            <a:extLst>
              <a:ext uri="{FF2B5EF4-FFF2-40B4-BE49-F238E27FC236}">
                <a16:creationId xmlns:a16="http://schemas.microsoft.com/office/drawing/2014/main" id="{F57D244C-3807-C041-85D4-1EC7B4B2031E}"/>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Lithography</a:t>
            </a:r>
          </a:p>
        </p:txBody>
      </p:sp>
      <p:graphicFrame>
        <p:nvGraphicFramePr>
          <p:cNvPr id="64517" name="Object 4">
            <a:extLst>
              <a:ext uri="{FF2B5EF4-FFF2-40B4-BE49-F238E27FC236}">
                <a16:creationId xmlns:a16="http://schemas.microsoft.com/office/drawing/2014/main" id="{BD210C32-515F-3B41-BD82-0856F2F1001D}"/>
              </a:ext>
            </a:extLst>
          </p:cNvPr>
          <p:cNvGraphicFramePr>
            <a:graphicFrameLocks noChangeAspect="1"/>
          </p:cNvGraphicFramePr>
          <p:nvPr/>
        </p:nvGraphicFramePr>
        <p:xfrm>
          <a:off x="1543050" y="3771901"/>
          <a:ext cx="6115050" cy="1022747"/>
        </p:xfrm>
        <a:graphic>
          <a:graphicData uri="http://schemas.openxmlformats.org/presentationml/2006/ole">
            <mc:AlternateContent xmlns:mc="http://schemas.openxmlformats.org/markup-compatibility/2006">
              <mc:Choice xmlns:v="urn:schemas-microsoft-com:vml" Requires="v">
                <p:oleObj name="VISIO" r:id="rId3" imgW="32537400" imgH="5435600" progId="Visio.Drawing.6">
                  <p:embed/>
                </p:oleObj>
              </mc:Choice>
              <mc:Fallback>
                <p:oleObj name="VISIO" r:id="rId3" imgW="32537400" imgH="5435600" progId="Visio.Drawing.6">
                  <p:embed/>
                  <p:pic>
                    <p:nvPicPr>
                      <p:cNvPr id="64517" name="Object 4">
                        <a:extLst>
                          <a:ext uri="{FF2B5EF4-FFF2-40B4-BE49-F238E27FC236}">
                            <a16:creationId xmlns:a16="http://schemas.microsoft.com/office/drawing/2014/main" id="{BD210C32-515F-3B41-BD82-0856F2F100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771901"/>
                        <a:ext cx="6115050" cy="10227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64518" name="Object 5">
            <a:extLst>
              <a:ext uri="{FF2B5EF4-FFF2-40B4-BE49-F238E27FC236}">
                <a16:creationId xmlns:a16="http://schemas.microsoft.com/office/drawing/2014/main" id="{F6C8C5B9-0143-204C-886B-71FCF3170AE0}"/>
              </a:ext>
            </a:extLst>
          </p:cNvPr>
          <p:cNvGraphicFramePr>
            <a:graphicFrameLocks noChangeAspect="1"/>
          </p:cNvGraphicFramePr>
          <p:nvPr/>
        </p:nvGraphicFramePr>
        <p:xfrm>
          <a:off x="1885950" y="2857500"/>
          <a:ext cx="4863704" cy="728663"/>
        </p:xfrm>
        <a:graphic>
          <a:graphicData uri="http://schemas.openxmlformats.org/presentationml/2006/ole">
            <mc:AlternateContent xmlns:mc="http://schemas.openxmlformats.org/markup-compatibility/2006">
              <mc:Choice xmlns:v="urn:schemas-microsoft-com:vml" Requires="v">
                <p:oleObj name="VISIO" r:id="rId5" imgW="29324300" imgH="4394200" progId="Visio.Drawing.6">
                  <p:embed/>
                </p:oleObj>
              </mc:Choice>
              <mc:Fallback>
                <p:oleObj name="VISIO" r:id="rId5" imgW="29324300" imgH="4394200" progId="Visio.Drawing.6">
                  <p:embed/>
                  <p:pic>
                    <p:nvPicPr>
                      <p:cNvPr id="64518" name="Object 5">
                        <a:extLst>
                          <a:ext uri="{FF2B5EF4-FFF2-40B4-BE49-F238E27FC236}">
                            <a16:creationId xmlns:a16="http://schemas.microsoft.com/office/drawing/2014/main" id="{F6C8C5B9-0143-204C-886B-71FCF3170AE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85950" y="2857500"/>
                        <a:ext cx="4863704" cy="728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087454536"/>
      </p:ext>
    </p:extLst>
  </p:cSld>
  <p:clrMapOvr>
    <a:masterClrMapping/>
  </p:clrMapOvr>
  <p:transition>
    <p:zo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ontent Placeholder 2">
            <a:extLst>
              <a:ext uri="{FF2B5EF4-FFF2-40B4-BE49-F238E27FC236}">
                <a16:creationId xmlns:a16="http://schemas.microsoft.com/office/drawing/2014/main" id="{35A71D9D-7F5B-9C9C-055E-19A027224B02}"/>
              </a:ext>
            </a:extLst>
          </p:cNvPr>
          <p:cNvGraphicFramePr>
            <a:graphicFrameLocks noGrp="1"/>
          </p:cNvGraphicFramePr>
          <p:nvPr>
            <p:ph idx="1"/>
            <p:extLst>
              <p:ext uri="{D42A27DB-BD31-4B8C-83A1-F6EECF244321}">
                <p14:modId xmlns:p14="http://schemas.microsoft.com/office/powerpoint/2010/main" val="3268300049"/>
              </p:ext>
            </p:extLst>
          </p:nvPr>
        </p:nvGraphicFramePr>
        <p:xfrm>
          <a:off x="379445" y="942509"/>
          <a:ext cx="8404987" cy="4663440"/>
        </p:xfrm>
        <a:graphic>
          <a:graphicData uri="http://schemas.openxmlformats.org/drawingml/2006/table">
            <a:tbl>
              <a:tblPr firstRow="1" bandRow="1">
                <a:tableStyleId>{93296810-A885-4BE3-A3E7-6D5BEEA58F35}</a:tableStyleId>
              </a:tblPr>
              <a:tblGrid>
                <a:gridCol w="624459">
                  <a:extLst>
                    <a:ext uri="{9D8B030D-6E8A-4147-A177-3AD203B41FA5}">
                      <a16:colId xmlns:a16="http://schemas.microsoft.com/office/drawing/2014/main" val="735906053"/>
                    </a:ext>
                  </a:extLst>
                </a:gridCol>
                <a:gridCol w="2942082">
                  <a:extLst>
                    <a:ext uri="{9D8B030D-6E8A-4147-A177-3AD203B41FA5}">
                      <a16:colId xmlns:a16="http://schemas.microsoft.com/office/drawing/2014/main" val="2328808262"/>
                    </a:ext>
                  </a:extLst>
                </a:gridCol>
                <a:gridCol w="3014599">
                  <a:extLst>
                    <a:ext uri="{9D8B030D-6E8A-4147-A177-3AD203B41FA5}">
                      <a16:colId xmlns:a16="http://schemas.microsoft.com/office/drawing/2014/main" val="707363433"/>
                    </a:ext>
                  </a:extLst>
                </a:gridCol>
                <a:gridCol w="1823847">
                  <a:extLst>
                    <a:ext uri="{9D8B030D-6E8A-4147-A177-3AD203B41FA5}">
                      <a16:colId xmlns:a16="http://schemas.microsoft.com/office/drawing/2014/main" val="1824052983"/>
                    </a:ext>
                  </a:extLst>
                </a:gridCol>
              </a:tblGrid>
              <a:tr h="233870">
                <a:tc>
                  <a:txBody>
                    <a:bodyPr/>
                    <a:lstStyle/>
                    <a:p>
                      <a:r>
                        <a:rPr lang="en-US" sz="1200" dirty="0"/>
                        <a:t>Week</a:t>
                      </a:r>
                    </a:p>
                  </a:txBody>
                  <a:tcPr/>
                </a:tc>
                <a:tc>
                  <a:txBody>
                    <a:bodyPr/>
                    <a:lstStyle/>
                    <a:p>
                      <a:r>
                        <a:rPr lang="en-US" sz="1200" dirty="0"/>
                        <a:t>Lecture 1</a:t>
                      </a:r>
                    </a:p>
                  </a:txBody>
                  <a:tcPr/>
                </a:tc>
                <a:tc>
                  <a:txBody>
                    <a:bodyPr/>
                    <a:lstStyle/>
                    <a:p>
                      <a:r>
                        <a:rPr lang="en-US" sz="1200" dirty="0"/>
                        <a:t>Lecture 2</a:t>
                      </a:r>
                    </a:p>
                  </a:txBody>
                  <a:tcPr/>
                </a:tc>
                <a:tc>
                  <a:txBody>
                    <a:bodyPr/>
                    <a:lstStyle/>
                    <a:p>
                      <a:r>
                        <a:rPr lang="en-US" sz="1200" dirty="0"/>
                        <a:t>Lab/HW</a:t>
                      </a:r>
                    </a:p>
                  </a:txBody>
                  <a:tcPr/>
                </a:tc>
                <a:extLst>
                  <a:ext uri="{0D108BD9-81ED-4DB2-BD59-A6C34878D82A}">
                    <a16:rowId xmlns:a16="http://schemas.microsoft.com/office/drawing/2014/main" val="2371750807"/>
                  </a:ext>
                </a:extLst>
              </a:tr>
              <a:tr h="311827">
                <a:tc>
                  <a:txBody>
                    <a:bodyPr/>
                    <a:lstStyle/>
                    <a:p>
                      <a:r>
                        <a:rPr lang="en-US" sz="900" dirty="0"/>
                        <a:t>1</a:t>
                      </a:r>
                    </a:p>
                  </a:txBody>
                  <a:tcPr/>
                </a:tc>
                <a:tc>
                  <a:txBody>
                    <a:bodyPr/>
                    <a:lstStyle/>
                    <a:p>
                      <a:r>
                        <a:rPr lang="en-US" sz="900" dirty="0"/>
                        <a:t>1: Intro &amp; Course Overview</a:t>
                      </a:r>
                      <a:br>
                        <a:rPr lang="en-US" sz="900" dirty="0"/>
                      </a:br>
                      <a:r>
                        <a:rPr lang="en-US" sz="900" dirty="0"/>
                        <a:t>2: Getting started with Cadence</a:t>
                      </a:r>
                    </a:p>
                  </a:txBody>
                  <a:tcPr/>
                </a:tc>
                <a:tc>
                  <a:txBody>
                    <a:bodyPr/>
                    <a:lstStyle/>
                    <a:p>
                      <a:r>
                        <a:rPr lang="en-US" sz="900" dirty="0"/>
                        <a:t>3: VLSI Flow</a:t>
                      </a:r>
                      <a:br>
                        <a:rPr lang="en-US" sz="900" dirty="0"/>
                      </a:br>
                      <a:r>
                        <a:rPr lang="en-US" sz="900" dirty="0"/>
                        <a:t>4: Circuits &amp; Layout Part 1</a:t>
                      </a:r>
                    </a:p>
                  </a:txBody>
                  <a:tcPr/>
                </a:tc>
                <a:tc>
                  <a:txBody>
                    <a:bodyPr/>
                    <a:lstStyle/>
                    <a:p>
                      <a:r>
                        <a:rPr lang="en-US" sz="900" dirty="0"/>
                        <a:t>Pre-experience reflection</a:t>
                      </a:r>
                    </a:p>
                  </a:txBody>
                  <a:tcPr/>
                </a:tc>
                <a:extLst>
                  <a:ext uri="{0D108BD9-81ED-4DB2-BD59-A6C34878D82A}">
                    <a16:rowId xmlns:a16="http://schemas.microsoft.com/office/drawing/2014/main" val="4107460296"/>
                  </a:ext>
                </a:extLst>
              </a:tr>
              <a:tr h="220585">
                <a:tc>
                  <a:txBody>
                    <a:bodyPr/>
                    <a:lstStyle/>
                    <a:p>
                      <a:r>
                        <a:rPr lang="en-US" sz="900" dirty="0"/>
                        <a:t>2</a:t>
                      </a:r>
                    </a:p>
                  </a:txBody>
                  <a:tcPr/>
                </a:tc>
                <a:tc>
                  <a:txBody>
                    <a:bodyPr/>
                    <a:lstStyle/>
                    <a:p>
                      <a:r>
                        <a:rPr lang="en-US" sz="900" dirty="0"/>
                        <a:t>5: Circuits &amp; Layout Part 2</a:t>
                      </a:r>
                    </a:p>
                  </a:txBody>
                  <a:tcPr/>
                </a:tc>
                <a:tc>
                  <a:txBody>
                    <a:bodyPr/>
                    <a:lstStyle/>
                    <a:p>
                      <a:r>
                        <a:rPr lang="en-US" sz="900" dirty="0"/>
                        <a:t>Tutorial: Layout of a NAND Gate</a:t>
                      </a:r>
                    </a:p>
                  </a:txBody>
                  <a:tcPr/>
                </a:tc>
                <a:tc>
                  <a:txBody>
                    <a:bodyPr/>
                    <a:lstStyle/>
                    <a:p>
                      <a:r>
                        <a:rPr lang="en-US" sz="900" dirty="0"/>
                        <a:t>Lab 1</a:t>
                      </a:r>
                    </a:p>
                  </a:txBody>
                  <a:tcPr/>
                </a:tc>
                <a:extLst>
                  <a:ext uri="{0D108BD9-81ED-4DB2-BD59-A6C34878D82A}">
                    <a16:rowId xmlns:a16="http://schemas.microsoft.com/office/drawing/2014/main" val="725900240"/>
                  </a:ext>
                </a:extLst>
              </a:tr>
              <a:tr h="311827">
                <a:tc>
                  <a:txBody>
                    <a:bodyPr/>
                    <a:lstStyle/>
                    <a:p>
                      <a:r>
                        <a:rPr lang="en-US" sz="900" dirty="0"/>
                        <a:t>3</a:t>
                      </a:r>
                    </a:p>
                  </a:txBody>
                  <a:tcPr/>
                </a:tc>
                <a:tc>
                  <a:txBody>
                    <a:bodyPr/>
                    <a:lstStyle/>
                    <a:p>
                      <a:r>
                        <a:rPr lang="en-US" sz="900" dirty="0"/>
                        <a:t>6: CMOS Transistor Theory</a:t>
                      </a:r>
                    </a:p>
                    <a:p>
                      <a:r>
                        <a:rPr lang="en-US" sz="900" dirty="0"/>
                        <a:t>7: SPICE Simulation</a:t>
                      </a:r>
                    </a:p>
                  </a:txBody>
                  <a:tcPr/>
                </a:tc>
                <a:tc>
                  <a:txBody>
                    <a:bodyPr/>
                    <a:lstStyle/>
                    <a:p>
                      <a:r>
                        <a:rPr lang="en-US" sz="900" dirty="0"/>
                        <a:t>8: Non-Ideal Transistor Theory Part 1</a:t>
                      </a:r>
                    </a:p>
                  </a:txBody>
                  <a:tcPr/>
                </a:tc>
                <a:tc>
                  <a:txBody>
                    <a:bodyPr/>
                    <a:lstStyle/>
                    <a:p>
                      <a:r>
                        <a:rPr lang="en-US" sz="900" dirty="0"/>
                        <a:t>HW 1</a:t>
                      </a:r>
                    </a:p>
                  </a:txBody>
                  <a:tcPr/>
                </a:tc>
                <a:extLst>
                  <a:ext uri="{0D108BD9-81ED-4DB2-BD59-A6C34878D82A}">
                    <a16:rowId xmlns:a16="http://schemas.microsoft.com/office/drawing/2014/main" val="1406088205"/>
                  </a:ext>
                </a:extLst>
              </a:tr>
              <a:tr h="194892">
                <a:tc>
                  <a:txBody>
                    <a:bodyPr/>
                    <a:lstStyle/>
                    <a:p>
                      <a:r>
                        <a:rPr lang="en-US" sz="900" dirty="0"/>
                        <a:t>4</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dirty="0"/>
                        <a:t>9: Non-Ideal Transistor Theory Part 2</a:t>
                      </a:r>
                    </a:p>
                  </a:txBody>
                  <a:tcPr/>
                </a:tc>
                <a:tc>
                  <a:txBody>
                    <a:bodyPr/>
                    <a:lstStyle/>
                    <a:p>
                      <a:r>
                        <a:rPr lang="en-US" sz="900" dirty="0"/>
                        <a:t>10: DC &amp; Transient Response</a:t>
                      </a:r>
                    </a:p>
                  </a:txBody>
                  <a:tcPr/>
                </a:tc>
                <a:tc>
                  <a:txBody>
                    <a:bodyPr/>
                    <a:lstStyle/>
                    <a:p>
                      <a:r>
                        <a:rPr lang="en-US" sz="900" dirty="0"/>
                        <a:t>Lab 2</a:t>
                      </a:r>
                    </a:p>
                  </a:txBody>
                  <a:tcPr/>
                </a:tc>
                <a:extLst>
                  <a:ext uri="{0D108BD9-81ED-4DB2-BD59-A6C34878D82A}">
                    <a16:rowId xmlns:a16="http://schemas.microsoft.com/office/drawing/2014/main" val="3381014313"/>
                  </a:ext>
                </a:extLst>
              </a:tr>
              <a:tr h="220585">
                <a:tc>
                  <a:txBody>
                    <a:bodyPr/>
                    <a:lstStyle/>
                    <a:p>
                      <a:r>
                        <a:rPr lang="en-US" sz="900" dirty="0"/>
                        <a:t>5</a:t>
                      </a:r>
                    </a:p>
                  </a:txBody>
                  <a:tcPr/>
                </a:tc>
                <a:tc>
                  <a:txBody>
                    <a:bodyPr/>
                    <a:lstStyle/>
                    <a:p>
                      <a:r>
                        <a:rPr lang="en-US" sz="900" dirty="0"/>
                        <a:t>Tutorial: Gate Optimization</a:t>
                      </a:r>
                    </a:p>
                  </a:txBody>
                  <a:tcPr/>
                </a:tc>
                <a:tc>
                  <a:txBody>
                    <a:bodyPr/>
                    <a:lstStyle/>
                    <a:p>
                      <a:r>
                        <a:rPr lang="en-US" sz="900" dirty="0"/>
                        <a:t>11: Logical Effort Part 1</a:t>
                      </a:r>
                    </a:p>
                  </a:txBody>
                  <a:tcPr/>
                </a:tc>
                <a:tc>
                  <a:txBody>
                    <a:bodyPr/>
                    <a:lstStyle/>
                    <a:p>
                      <a:r>
                        <a:rPr lang="en-US" sz="900" dirty="0"/>
                        <a:t>HW 2</a:t>
                      </a:r>
                    </a:p>
                  </a:txBody>
                  <a:tcPr/>
                </a:tc>
                <a:extLst>
                  <a:ext uri="{0D108BD9-81ED-4DB2-BD59-A6C34878D82A}">
                    <a16:rowId xmlns:a16="http://schemas.microsoft.com/office/drawing/2014/main" val="1738821834"/>
                  </a:ext>
                </a:extLst>
              </a:tr>
              <a:tr h="194892">
                <a:tc>
                  <a:txBody>
                    <a:bodyPr/>
                    <a:lstStyle/>
                    <a:p>
                      <a:r>
                        <a:rPr lang="en-US" sz="900" dirty="0"/>
                        <a:t>6</a:t>
                      </a:r>
                    </a:p>
                  </a:txBody>
                  <a:tcPr/>
                </a:tc>
                <a:tc>
                  <a:txBody>
                    <a:bodyPr/>
                    <a:lstStyle/>
                    <a:p>
                      <a:r>
                        <a:rPr lang="en-US" sz="900" dirty="0"/>
                        <a:t>12: Logical Effort Part 2</a:t>
                      </a:r>
                    </a:p>
                  </a:txBody>
                  <a:tcPr/>
                </a:tc>
                <a:tc>
                  <a:txBody>
                    <a:bodyPr/>
                    <a:lstStyle/>
                    <a:p>
                      <a:r>
                        <a:rPr lang="en-US" sz="900" dirty="0"/>
                        <a:t>13: Power Part 1</a:t>
                      </a:r>
                    </a:p>
                  </a:txBody>
                  <a:tcPr/>
                </a:tc>
                <a:tc>
                  <a:txBody>
                    <a:bodyPr/>
                    <a:lstStyle/>
                    <a:p>
                      <a:r>
                        <a:rPr lang="en-US" sz="900" dirty="0"/>
                        <a:t>Lab 3</a:t>
                      </a:r>
                    </a:p>
                  </a:txBody>
                  <a:tcPr/>
                </a:tc>
                <a:extLst>
                  <a:ext uri="{0D108BD9-81ED-4DB2-BD59-A6C34878D82A}">
                    <a16:rowId xmlns:a16="http://schemas.microsoft.com/office/drawing/2014/main" val="439234909"/>
                  </a:ext>
                </a:extLst>
              </a:tr>
              <a:tr h="194892">
                <a:tc>
                  <a:txBody>
                    <a:bodyPr/>
                    <a:lstStyle/>
                    <a:p>
                      <a:r>
                        <a:rPr lang="en-US" sz="900" dirty="0"/>
                        <a:t>7</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dirty="0"/>
                        <a:t>Tutorial: Analog Device Layout</a:t>
                      </a:r>
                    </a:p>
                  </a:txBody>
                  <a:tcPr/>
                </a:tc>
                <a:tc>
                  <a:txBody>
                    <a:bodyPr/>
                    <a:lstStyle/>
                    <a:p>
                      <a:r>
                        <a:rPr lang="en-US" sz="900" dirty="0"/>
                        <a:t>14: Power Part 2</a:t>
                      </a:r>
                    </a:p>
                  </a:txBody>
                  <a:tcPr/>
                </a:tc>
                <a:tc>
                  <a:txBody>
                    <a:bodyPr/>
                    <a:lstStyle/>
                    <a:p>
                      <a:r>
                        <a:rPr lang="en-US" sz="900" dirty="0"/>
                        <a:t>HW 3</a:t>
                      </a:r>
                    </a:p>
                  </a:txBody>
                  <a:tcPr/>
                </a:tc>
                <a:extLst>
                  <a:ext uri="{0D108BD9-81ED-4DB2-BD59-A6C34878D82A}">
                    <a16:rowId xmlns:a16="http://schemas.microsoft.com/office/drawing/2014/main" val="1959825551"/>
                  </a:ext>
                </a:extLst>
              </a:tr>
              <a:tr h="311827">
                <a:tc>
                  <a:txBody>
                    <a:bodyPr/>
                    <a:lstStyle/>
                    <a:p>
                      <a:r>
                        <a:rPr lang="en-US" sz="900" dirty="0"/>
                        <a:t>8</a:t>
                      </a:r>
                    </a:p>
                  </a:txBody>
                  <a:tcPr/>
                </a:tc>
                <a:tc>
                  <a:txBody>
                    <a:bodyPr/>
                    <a:lstStyle/>
                    <a:p>
                      <a:r>
                        <a:rPr lang="en-US" sz="900" dirty="0"/>
                        <a:t>15: Scaling</a:t>
                      </a:r>
                    </a:p>
                  </a:txBody>
                  <a:tcPr/>
                </a:tc>
                <a:tc>
                  <a:txBody>
                    <a:bodyPr/>
                    <a:lstStyle/>
                    <a:p>
                      <a:r>
                        <a:rPr lang="en-US" sz="900" dirty="0"/>
                        <a:t>16: Sequential Design</a:t>
                      </a:r>
                    </a:p>
                  </a:txBody>
                  <a:tcPr/>
                </a:tc>
                <a:tc>
                  <a:txBody>
                    <a:bodyPr/>
                    <a:lstStyle/>
                    <a:p>
                      <a:r>
                        <a:rPr lang="en-US" sz="900" dirty="0"/>
                        <a:t>Midterm Reflection</a:t>
                      </a:r>
                    </a:p>
                    <a:p>
                      <a:r>
                        <a:rPr lang="en-US" sz="900" dirty="0"/>
                        <a:t>Lab Corrections</a:t>
                      </a:r>
                    </a:p>
                  </a:txBody>
                  <a:tcPr/>
                </a:tc>
                <a:extLst>
                  <a:ext uri="{0D108BD9-81ED-4DB2-BD59-A6C34878D82A}">
                    <a16:rowId xmlns:a16="http://schemas.microsoft.com/office/drawing/2014/main" val="1506386392"/>
                  </a:ext>
                </a:extLst>
              </a:tr>
              <a:tr h="194892">
                <a:tc>
                  <a:txBody>
                    <a:bodyPr/>
                    <a:lstStyle/>
                    <a:p>
                      <a:r>
                        <a:rPr lang="en-US" sz="900" dirty="0"/>
                        <a:t>9</a:t>
                      </a:r>
                    </a:p>
                  </a:txBody>
                  <a:tcPr/>
                </a:tc>
                <a:tc>
                  <a:txBody>
                    <a:bodyPr/>
                    <a:lstStyle/>
                    <a:p>
                      <a:r>
                        <a:rPr lang="en-US" sz="900" dirty="0"/>
                        <a:t>17: Clocking</a:t>
                      </a:r>
                    </a:p>
                  </a:txBody>
                  <a:tcPr/>
                </a:tc>
                <a:tc>
                  <a:txBody>
                    <a:bodyPr/>
                    <a:lstStyle/>
                    <a:p>
                      <a:r>
                        <a:rPr lang="en-US" sz="900" dirty="0"/>
                        <a:t>-</a:t>
                      </a:r>
                    </a:p>
                  </a:txBody>
                  <a:tcPr/>
                </a:tc>
                <a:tc>
                  <a:txBody>
                    <a:bodyPr/>
                    <a:lstStyle/>
                    <a:p>
                      <a:r>
                        <a:rPr lang="en-US" sz="900" dirty="0"/>
                        <a:t>Midterm Exam</a:t>
                      </a:r>
                    </a:p>
                  </a:txBody>
                  <a:tcPr/>
                </a:tc>
                <a:extLst>
                  <a:ext uri="{0D108BD9-81ED-4DB2-BD59-A6C34878D82A}">
                    <a16:rowId xmlns:a16="http://schemas.microsoft.com/office/drawing/2014/main" val="864664400"/>
                  </a:ext>
                </a:extLst>
              </a:tr>
              <a:tr h="311827">
                <a:tc>
                  <a:txBody>
                    <a:bodyPr/>
                    <a:lstStyle/>
                    <a:p>
                      <a:r>
                        <a:rPr lang="en-US" sz="900" dirty="0"/>
                        <a:t>10</a:t>
                      </a:r>
                    </a:p>
                  </a:txBody>
                  <a:tcPr/>
                </a:tc>
                <a:tc>
                  <a:txBody>
                    <a:bodyPr/>
                    <a:lstStyle/>
                    <a:p>
                      <a:r>
                        <a:rPr lang="en-US" sz="900" dirty="0"/>
                        <a:t>18: Verilog</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dirty="0"/>
                        <a:t>19: Synthesis and Place and Route</a:t>
                      </a:r>
                    </a:p>
                    <a:p>
                      <a:endParaRPr lang="en-US" sz="900" dirty="0"/>
                    </a:p>
                  </a:txBody>
                  <a:tcPr/>
                </a:tc>
                <a:tc>
                  <a:txBody>
                    <a:bodyPr/>
                    <a:lstStyle/>
                    <a:p>
                      <a:r>
                        <a:rPr lang="en-US" sz="900" dirty="0"/>
                        <a:t>HW 4</a:t>
                      </a:r>
                    </a:p>
                  </a:txBody>
                  <a:tcPr/>
                </a:tc>
                <a:extLst>
                  <a:ext uri="{0D108BD9-81ED-4DB2-BD59-A6C34878D82A}">
                    <a16:rowId xmlns:a16="http://schemas.microsoft.com/office/drawing/2014/main" val="1792721425"/>
                  </a:ext>
                </a:extLst>
              </a:tr>
              <a:tr h="194892">
                <a:tc>
                  <a:txBody>
                    <a:bodyPr/>
                    <a:lstStyle/>
                    <a:p>
                      <a:r>
                        <a:rPr lang="en-US" sz="900" dirty="0"/>
                        <a:t>11</a:t>
                      </a:r>
                    </a:p>
                  </a:txBody>
                  <a:tcPr/>
                </a:tc>
                <a:tc>
                  <a:txBody>
                    <a:bodyPr/>
                    <a:lstStyle/>
                    <a:p>
                      <a:r>
                        <a:rPr lang="en-US" sz="900" dirty="0"/>
                        <a:t>20: Datapath Functional Units</a:t>
                      </a:r>
                    </a:p>
                  </a:txBody>
                  <a:tcPr/>
                </a:tc>
                <a:tc>
                  <a:txBody>
                    <a:bodyPr/>
                    <a:lstStyle/>
                    <a:p>
                      <a:r>
                        <a:rPr lang="en-US" sz="900" dirty="0"/>
                        <a:t>21: Simple Processor Example</a:t>
                      </a:r>
                    </a:p>
                  </a:txBody>
                  <a:tcPr/>
                </a:tc>
                <a:tc>
                  <a:txBody>
                    <a:bodyPr/>
                    <a:lstStyle/>
                    <a:p>
                      <a:r>
                        <a:rPr lang="en-US" sz="900" dirty="0"/>
                        <a:t>Lab 4</a:t>
                      </a:r>
                    </a:p>
                  </a:txBody>
                  <a:tcPr/>
                </a:tc>
                <a:extLst>
                  <a:ext uri="{0D108BD9-81ED-4DB2-BD59-A6C34878D82A}">
                    <a16:rowId xmlns:a16="http://schemas.microsoft.com/office/drawing/2014/main" val="3118393329"/>
                  </a:ext>
                </a:extLst>
              </a:tr>
              <a:tr h="194892">
                <a:tc>
                  <a:txBody>
                    <a:bodyPr/>
                    <a:lstStyle/>
                    <a:p>
                      <a:r>
                        <a:rPr lang="en-US" sz="900" dirty="0"/>
                        <a:t>12</a:t>
                      </a:r>
                    </a:p>
                  </a:txBody>
                  <a:tcPr/>
                </a:tc>
                <a:tc>
                  <a:txBody>
                    <a:bodyPr/>
                    <a:lstStyle/>
                    <a:p>
                      <a:r>
                        <a:rPr lang="en-US" sz="900" dirty="0"/>
                        <a:t>22: Memory Part 1</a:t>
                      </a:r>
                    </a:p>
                  </a:txBody>
                  <a:tcPr/>
                </a:tc>
                <a:tc>
                  <a:txBody>
                    <a:bodyPr/>
                    <a:lstStyle/>
                    <a:p>
                      <a:r>
                        <a:rPr lang="en-US" sz="900" dirty="0"/>
                        <a:t>23: Memory Part 2</a:t>
                      </a:r>
                    </a:p>
                  </a:txBody>
                  <a:tcPr/>
                </a:tc>
                <a:tc>
                  <a:txBody>
                    <a:bodyPr/>
                    <a:lstStyle/>
                    <a:p>
                      <a:r>
                        <a:rPr lang="en-US" sz="900" dirty="0"/>
                        <a:t>HW 5</a:t>
                      </a:r>
                    </a:p>
                  </a:txBody>
                  <a:tcPr/>
                </a:tc>
                <a:extLst>
                  <a:ext uri="{0D108BD9-81ED-4DB2-BD59-A6C34878D82A}">
                    <a16:rowId xmlns:a16="http://schemas.microsoft.com/office/drawing/2014/main" val="1044991522"/>
                  </a:ext>
                </a:extLst>
              </a:tr>
              <a:tr h="194892">
                <a:tc>
                  <a:txBody>
                    <a:bodyPr/>
                    <a:lstStyle/>
                    <a:p>
                      <a:r>
                        <a:rPr lang="en-US" sz="900" dirty="0"/>
                        <a:t>13</a:t>
                      </a:r>
                    </a:p>
                  </a:txBody>
                  <a:tcPr/>
                </a:tc>
                <a:tc>
                  <a:txBody>
                    <a:bodyPr/>
                    <a:lstStyle/>
                    <a:p>
                      <a:r>
                        <a:rPr lang="en-US" sz="900" dirty="0"/>
                        <a:t>24: Challenges and Pitfalls</a:t>
                      </a:r>
                    </a:p>
                  </a:txBody>
                  <a:tcPr/>
                </a:tc>
                <a:tc>
                  <a:txBody>
                    <a:bodyPr/>
                    <a:lstStyle/>
                    <a:p>
                      <a:r>
                        <a:rPr lang="en-US" sz="900" dirty="0"/>
                        <a:t>Project Work</a:t>
                      </a:r>
                    </a:p>
                  </a:txBody>
                  <a:tcPr/>
                </a:tc>
                <a:tc>
                  <a:txBody>
                    <a:bodyPr/>
                    <a:lstStyle/>
                    <a:p>
                      <a:r>
                        <a:rPr lang="en-US" sz="900" dirty="0"/>
                        <a:t>-</a:t>
                      </a:r>
                    </a:p>
                  </a:txBody>
                  <a:tcPr/>
                </a:tc>
                <a:extLst>
                  <a:ext uri="{0D108BD9-81ED-4DB2-BD59-A6C34878D82A}">
                    <a16:rowId xmlns:a16="http://schemas.microsoft.com/office/drawing/2014/main" val="3291703738"/>
                  </a:ext>
                </a:extLst>
              </a:tr>
              <a:tr h="194892">
                <a:tc>
                  <a:txBody>
                    <a:bodyPr/>
                    <a:lstStyle/>
                    <a:p>
                      <a:r>
                        <a:rPr lang="en-US" sz="900" dirty="0"/>
                        <a:t>14</a:t>
                      </a:r>
                    </a:p>
                  </a:txBody>
                  <a:tcPr/>
                </a:tc>
                <a:tc>
                  <a:txBody>
                    <a:bodyPr/>
                    <a:lstStyle/>
                    <a:p>
                      <a:r>
                        <a:rPr lang="en-US" sz="900" dirty="0"/>
                        <a:t>25: Design for Test and Verification</a:t>
                      </a:r>
                    </a:p>
                    <a:p>
                      <a:r>
                        <a:rPr lang="en-US" sz="900" dirty="0"/>
                        <a:t>26: Packaging, I/O &amp; Power Distribution</a:t>
                      </a:r>
                    </a:p>
                  </a:txBody>
                  <a:tcPr/>
                </a:tc>
                <a:tc>
                  <a:txBody>
                    <a:bodyPr/>
                    <a:lstStyle/>
                    <a:p>
                      <a:r>
                        <a:rPr lang="en-US" sz="900" dirty="0"/>
                        <a:t>Project Work</a:t>
                      </a:r>
                    </a:p>
                  </a:txBody>
                  <a:tcPr/>
                </a:tc>
                <a:tc>
                  <a:txBody>
                    <a:bodyPr/>
                    <a:lstStyle/>
                    <a:p>
                      <a:r>
                        <a:rPr lang="en-US" sz="900" dirty="0"/>
                        <a:t>-</a:t>
                      </a:r>
                    </a:p>
                  </a:txBody>
                  <a:tcPr/>
                </a:tc>
                <a:extLst>
                  <a:ext uri="{0D108BD9-81ED-4DB2-BD59-A6C34878D82A}">
                    <a16:rowId xmlns:a16="http://schemas.microsoft.com/office/drawing/2014/main" val="1516551931"/>
                  </a:ext>
                </a:extLst>
              </a:tr>
              <a:tr h="194892">
                <a:tc>
                  <a:txBody>
                    <a:bodyPr/>
                    <a:lstStyle/>
                    <a:p>
                      <a:r>
                        <a:rPr lang="en-US" sz="900" dirty="0"/>
                        <a:t>15-16</a:t>
                      </a:r>
                    </a:p>
                  </a:txBody>
                  <a:tcPr/>
                </a:tc>
                <a:tc>
                  <a:txBody>
                    <a:bodyPr/>
                    <a:lstStyle/>
                    <a:p>
                      <a:r>
                        <a:rPr lang="en-US" sz="900" dirty="0"/>
                        <a:t>Project Discussion</a:t>
                      </a:r>
                    </a:p>
                  </a:txBody>
                  <a:tcPr/>
                </a:tc>
                <a:tc>
                  <a:txBody>
                    <a:bodyPr/>
                    <a:lstStyle/>
                    <a:p>
                      <a:r>
                        <a:rPr lang="en-US" sz="900" dirty="0"/>
                        <a:t>Project Discussion</a:t>
                      </a:r>
                    </a:p>
                  </a:txBody>
                  <a:tcPr/>
                </a:tc>
                <a:tc>
                  <a:txBody>
                    <a:bodyPr/>
                    <a:lstStyle/>
                    <a:p>
                      <a:r>
                        <a:rPr lang="en-US" sz="900" dirty="0"/>
                        <a:t>Project</a:t>
                      </a:r>
                    </a:p>
                    <a:p>
                      <a:r>
                        <a:rPr lang="en-US" sz="900" dirty="0"/>
                        <a:t>Final Quiz</a:t>
                      </a:r>
                    </a:p>
                    <a:p>
                      <a:r>
                        <a:rPr lang="en-US" sz="900" dirty="0"/>
                        <a:t>Final Reflection</a:t>
                      </a:r>
                    </a:p>
                  </a:txBody>
                  <a:tcPr/>
                </a:tc>
                <a:extLst>
                  <a:ext uri="{0D108BD9-81ED-4DB2-BD59-A6C34878D82A}">
                    <a16:rowId xmlns:a16="http://schemas.microsoft.com/office/drawing/2014/main" val="2368276525"/>
                  </a:ext>
                </a:extLst>
              </a:tr>
            </a:tbl>
          </a:graphicData>
        </a:graphic>
      </p:graphicFrame>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dirty="0">
                <a:ea typeface="ＭＳ Ｐゴシック" panose="020B0600070205080204" pitchFamily="34" charset="-128"/>
              </a:rPr>
              <a:t>Tentative Course Schedule</a:t>
            </a:r>
          </a:p>
        </p:txBody>
      </p:sp>
    </p:spTree>
    <p:extLst>
      <p:ext uri="{BB962C8B-B14F-4D97-AF65-F5344CB8AC3E}">
        <p14:creationId xmlns:p14="http://schemas.microsoft.com/office/powerpoint/2010/main" val="2554334029"/>
      </p:ext>
    </p:extLst>
  </p:cSld>
  <p:clrMapOvr>
    <a:masterClrMapping/>
  </p:clrMapOvr>
  <p:transition>
    <p:zo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4" name="Rectangle 3">
            <a:extLst>
              <a:ext uri="{FF2B5EF4-FFF2-40B4-BE49-F238E27FC236}">
                <a16:creationId xmlns:a16="http://schemas.microsoft.com/office/drawing/2014/main" id="{D480F430-A77C-DC4C-BBB2-3192E0CD9EC2}"/>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Etch oxide with hydrofluoric acid (HF)</a:t>
            </a:r>
          </a:p>
          <a:p>
            <a:pPr lvl="1" eaLnBrk="1" hangingPunct="1"/>
            <a:r>
              <a:rPr lang="en-US" altLang="en-US">
                <a:ea typeface="ＭＳ Ｐゴシック" panose="020B0600070205080204" pitchFamily="34" charset="-128"/>
              </a:rPr>
              <a:t>Seeps through skin and eats bone</a:t>
            </a:r>
            <a:r>
              <a:rPr lang="en-US" altLang="en-US">
                <a:solidFill>
                  <a:schemeClr val="accent5"/>
                </a:solidFill>
                <a:ea typeface="ＭＳ Ｐゴシック" panose="020B0600070205080204" pitchFamily="34" charset="-128"/>
              </a:rPr>
              <a:t>, </a:t>
            </a:r>
            <a:r>
              <a:rPr lang="en-US" altLang="en-US">
                <a:ea typeface="ＭＳ Ｐゴシック" panose="020B0600070205080204" pitchFamily="34" charset="-128"/>
              </a:rPr>
              <a:t>nasty stuff!!!</a:t>
            </a:r>
          </a:p>
          <a:p>
            <a:pPr eaLnBrk="1" hangingPunct="1"/>
            <a:r>
              <a:rPr lang="en-US" altLang="en-US">
                <a:ea typeface="ＭＳ Ｐゴシック" panose="020B0600070205080204" pitchFamily="34" charset="-128"/>
              </a:rPr>
              <a:t>Only attacks oxide where resist has been exposed</a:t>
            </a:r>
          </a:p>
        </p:txBody>
      </p:sp>
      <p:sp>
        <p:nvSpPr>
          <p:cNvPr id="66563" name="Rectangle 2">
            <a:extLst>
              <a:ext uri="{FF2B5EF4-FFF2-40B4-BE49-F238E27FC236}">
                <a16:creationId xmlns:a16="http://schemas.microsoft.com/office/drawing/2014/main" id="{A98607FD-8463-9B43-B389-E9947B4A430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Etch</a:t>
            </a:r>
          </a:p>
        </p:txBody>
      </p:sp>
      <p:graphicFrame>
        <p:nvGraphicFramePr>
          <p:cNvPr id="66565" name="Object 6">
            <a:extLst>
              <a:ext uri="{FF2B5EF4-FFF2-40B4-BE49-F238E27FC236}">
                <a16:creationId xmlns:a16="http://schemas.microsoft.com/office/drawing/2014/main" id="{2350FE43-986D-A14B-BCA5-5FA27C21071E}"/>
              </a:ext>
            </a:extLst>
          </p:cNvPr>
          <p:cNvGraphicFramePr>
            <a:graphicFrameLocks noChangeAspect="1"/>
          </p:cNvGraphicFramePr>
          <p:nvPr/>
        </p:nvGraphicFramePr>
        <p:xfrm>
          <a:off x="1543050" y="3771901"/>
          <a:ext cx="6115050" cy="1022747"/>
        </p:xfrm>
        <a:graphic>
          <a:graphicData uri="http://schemas.openxmlformats.org/presentationml/2006/ole">
            <mc:AlternateContent xmlns:mc="http://schemas.openxmlformats.org/markup-compatibility/2006">
              <mc:Choice xmlns:v="urn:schemas-microsoft-com:vml" Requires="v">
                <p:oleObj name="VISIO" r:id="rId3" imgW="32537400" imgH="5435600" progId="Visio.Drawing.6">
                  <p:embed/>
                </p:oleObj>
              </mc:Choice>
              <mc:Fallback>
                <p:oleObj name="VISIO" r:id="rId3" imgW="32537400" imgH="5435600" progId="Visio.Drawing.6">
                  <p:embed/>
                  <p:pic>
                    <p:nvPicPr>
                      <p:cNvPr id="66565" name="Object 6">
                        <a:extLst>
                          <a:ext uri="{FF2B5EF4-FFF2-40B4-BE49-F238E27FC236}">
                            <a16:creationId xmlns:a16="http://schemas.microsoft.com/office/drawing/2014/main" id="{2350FE43-986D-A14B-BCA5-5FA27C2107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771901"/>
                        <a:ext cx="6115050" cy="10227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622725202"/>
      </p:ext>
    </p:extLst>
  </p:cSld>
  <p:clrMapOvr>
    <a:masterClrMapping/>
  </p:clrMapOvr>
  <p:transition>
    <p:zo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3">
            <a:extLst>
              <a:ext uri="{FF2B5EF4-FFF2-40B4-BE49-F238E27FC236}">
                <a16:creationId xmlns:a16="http://schemas.microsoft.com/office/drawing/2014/main" id="{6E401C0F-33D5-464F-B06B-1C2E5E04FDD5}"/>
              </a:ext>
            </a:extLst>
          </p:cNvPr>
          <p:cNvSpPr>
            <a:spLocks noGrp="1" noChangeArrowheads="1"/>
          </p:cNvSpPr>
          <p:nvPr>
            <p:ph idx="1"/>
          </p:nvPr>
        </p:nvSpPr>
        <p:spPr/>
        <p:txBody>
          <a:bodyPr vert="horz" lIns="0" tIns="0" rIns="0" bIns="0" rtlCol="0" anchor="t">
            <a:noAutofit/>
          </a:bodyPr>
          <a:lstStyle/>
          <a:p>
            <a:pPr eaLnBrk="1" hangingPunct="1"/>
            <a:r>
              <a:rPr lang="en-US" altLang="en-US" dirty="0">
                <a:ea typeface="ＭＳ Ｐゴシック" panose="020B0600070205080204" pitchFamily="34" charset="-128"/>
              </a:rPr>
              <a:t>Strip off remaining photoresist</a:t>
            </a:r>
          </a:p>
          <a:p>
            <a:pPr marL="435769" lvl="1" indent="-124778"/>
            <a:r>
              <a:rPr lang="en-US" altLang="en-US" dirty="0">
                <a:ea typeface="ＭＳ Ｐゴシック" panose="020B0600070205080204" pitchFamily="34" charset="-128"/>
              </a:rPr>
              <a:t>Use a mixture of acids called piranha etch</a:t>
            </a:r>
            <a:endParaRPr lang="en-US" altLang="en-US" dirty="0">
              <a:ea typeface="ＭＳ Ｐゴシック" panose="020B0600070205080204" pitchFamily="34" charset="-128"/>
              <a:cs typeface="Calibri"/>
            </a:endParaRPr>
          </a:p>
          <a:p>
            <a:pPr eaLnBrk="1" hangingPunct="1"/>
            <a:r>
              <a:rPr lang="en-US" altLang="en-US" dirty="0">
                <a:ea typeface="ＭＳ Ｐゴシック"/>
              </a:rPr>
              <a:t>Resist doesn't</a:t>
            </a:r>
            <a:r>
              <a:rPr lang="en-US" altLang="ja-JP" dirty="0">
                <a:ea typeface="ＭＳ Ｐゴシック"/>
              </a:rPr>
              <a:t> melt in the</a:t>
            </a:r>
            <a:r>
              <a:rPr lang="en-US" altLang="ja-JP" dirty="0">
                <a:solidFill>
                  <a:schemeClr val="accent5"/>
                </a:solidFill>
                <a:ea typeface="ＭＳ Ｐゴシック"/>
              </a:rPr>
              <a:t> </a:t>
            </a:r>
            <a:r>
              <a:rPr lang="en-US" altLang="ja-JP" dirty="0">
                <a:ea typeface="ＭＳ Ｐゴシック"/>
              </a:rPr>
              <a:t>next step</a:t>
            </a:r>
            <a:endParaRPr lang="en-US" altLang="en-US" dirty="0">
              <a:ea typeface="ＭＳ Ｐゴシック"/>
            </a:endParaRPr>
          </a:p>
        </p:txBody>
      </p:sp>
      <p:sp>
        <p:nvSpPr>
          <p:cNvPr id="68611" name="Rectangle 2">
            <a:extLst>
              <a:ext uri="{FF2B5EF4-FFF2-40B4-BE49-F238E27FC236}">
                <a16:creationId xmlns:a16="http://schemas.microsoft.com/office/drawing/2014/main" id="{869F9903-FEF5-BA40-B9AA-3DEB110D32AE}"/>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Strip Photoresist</a:t>
            </a:r>
          </a:p>
        </p:txBody>
      </p:sp>
      <p:graphicFrame>
        <p:nvGraphicFramePr>
          <p:cNvPr id="68613" name="Object 4">
            <a:extLst>
              <a:ext uri="{FF2B5EF4-FFF2-40B4-BE49-F238E27FC236}">
                <a16:creationId xmlns:a16="http://schemas.microsoft.com/office/drawing/2014/main" id="{80787BEF-2557-9C4F-AE47-D8B67C440325}"/>
              </a:ext>
            </a:extLst>
          </p:cNvPr>
          <p:cNvGraphicFramePr>
            <a:graphicFrameLocks noChangeAspect="1"/>
          </p:cNvGraphicFramePr>
          <p:nvPr/>
        </p:nvGraphicFramePr>
        <p:xfrm>
          <a:off x="1543050" y="3960020"/>
          <a:ext cx="6057900" cy="817960"/>
        </p:xfrm>
        <a:graphic>
          <a:graphicData uri="http://schemas.openxmlformats.org/presentationml/2006/ole">
            <mc:AlternateContent xmlns:mc="http://schemas.openxmlformats.org/markup-compatibility/2006">
              <mc:Choice xmlns:v="urn:schemas-microsoft-com:vml" Requires="v">
                <p:oleObj name="VISIO" r:id="rId3" imgW="32537400" imgH="4394200" progId="Visio.Drawing.6">
                  <p:embed/>
                </p:oleObj>
              </mc:Choice>
              <mc:Fallback>
                <p:oleObj name="VISIO" r:id="rId3" imgW="32537400" imgH="4394200" progId="Visio.Drawing.6">
                  <p:embed/>
                  <p:pic>
                    <p:nvPicPr>
                      <p:cNvPr id="68613" name="Object 4">
                        <a:extLst>
                          <a:ext uri="{FF2B5EF4-FFF2-40B4-BE49-F238E27FC236}">
                            <a16:creationId xmlns:a16="http://schemas.microsoft.com/office/drawing/2014/main" id="{80787BEF-2557-9C4F-AE47-D8B67C4403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960020"/>
                        <a:ext cx="6057900" cy="8179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424718401"/>
      </p:ext>
    </p:extLst>
  </p:cSld>
  <p:clrMapOvr>
    <a:masterClrMapping/>
  </p:clrMapOvr>
  <p:transition>
    <p:zoom/>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60" name="Rectangle 3">
            <a:extLst>
              <a:ext uri="{FF2B5EF4-FFF2-40B4-BE49-F238E27FC236}">
                <a16:creationId xmlns:a16="http://schemas.microsoft.com/office/drawing/2014/main" id="{843FF0EB-F3F3-834F-A7BC-16E62979A4DA}"/>
              </a:ext>
            </a:extLst>
          </p:cNvPr>
          <p:cNvSpPr>
            <a:spLocks noGrp="1" noChangeArrowheads="1"/>
          </p:cNvSpPr>
          <p:nvPr>
            <p:ph idx="1"/>
          </p:nvPr>
        </p:nvSpPr>
        <p:spPr/>
        <p:txBody>
          <a:bodyPr/>
          <a:lstStyle/>
          <a:p>
            <a:pPr eaLnBrk="1" hangingPunct="1"/>
            <a:r>
              <a:rPr lang="en-US" altLang="en-US" dirty="0">
                <a:ea typeface="ＭＳ Ｐゴシック" panose="020B0600070205080204" pitchFamily="34" charset="-128"/>
              </a:rPr>
              <a:t>n-well is formed with diffusion or ion implantation</a:t>
            </a:r>
          </a:p>
          <a:p>
            <a:pPr eaLnBrk="1" hangingPunct="1"/>
            <a:r>
              <a:rPr lang="en-US" altLang="en-US" dirty="0">
                <a:ea typeface="ＭＳ Ｐゴシック" panose="020B0600070205080204" pitchFamily="34" charset="-128"/>
              </a:rPr>
              <a:t>Diffusion</a:t>
            </a:r>
          </a:p>
          <a:p>
            <a:pPr lvl="1" eaLnBrk="1" hangingPunct="1"/>
            <a:r>
              <a:rPr lang="en-US" altLang="en-US" dirty="0">
                <a:ea typeface="ＭＳ Ｐゴシック" panose="020B0600070205080204" pitchFamily="34" charset="-128"/>
              </a:rPr>
              <a:t>Place wafer in furnace with arsenic gas</a:t>
            </a:r>
          </a:p>
          <a:p>
            <a:pPr lvl="1" eaLnBrk="1" hangingPunct="1"/>
            <a:r>
              <a:rPr lang="en-US" altLang="en-US" dirty="0">
                <a:ea typeface="ＭＳ Ｐゴシック" panose="020B0600070205080204" pitchFamily="34" charset="-128"/>
              </a:rPr>
              <a:t>Heat until As atoms diffuse into exposed Si</a:t>
            </a:r>
          </a:p>
          <a:p>
            <a:pPr eaLnBrk="1" hangingPunct="1"/>
            <a:r>
              <a:rPr lang="en-US" altLang="en-US" dirty="0">
                <a:ea typeface="ＭＳ Ｐゴシック" panose="020B0600070205080204" pitchFamily="34" charset="-128"/>
              </a:rPr>
              <a:t>Ion Implantation</a:t>
            </a:r>
          </a:p>
          <a:p>
            <a:pPr lvl="1" eaLnBrk="1" hangingPunct="1"/>
            <a:r>
              <a:rPr lang="en-US" altLang="en-US" dirty="0">
                <a:ea typeface="ＭＳ Ｐゴシック" panose="020B0600070205080204" pitchFamily="34" charset="-128"/>
              </a:rPr>
              <a:t>Blast wafer with a</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beam of As ions</a:t>
            </a:r>
          </a:p>
          <a:p>
            <a:pPr lvl="1" eaLnBrk="1" hangingPunct="1"/>
            <a:r>
              <a:rPr lang="en-US" altLang="en-US" dirty="0">
                <a:ea typeface="ＭＳ Ｐゴシック" panose="020B0600070205080204" pitchFamily="34" charset="-128"/>
              </a:rPr>
              <a:t>Ions blocked by SiO</a:t>
            </a:r>
            <a:r>
              <a:rPr lang="en-US" altLang="en-US" baseline="-25000" dirty="0">
                <a:ea typeface="ＭＳ Ｐゴシック" panose="020B0600070205080204" pitchFamily="34" charset="-128"/>
              </a:rPr>
              <a:t>2</a:t>
            </a:r>
            <a:r>
              <a:rPr lang="en-US" altLang="en-US" dirty="0">
                <a:ea typeface="ＭＳ Ｐゴシック" panose="020B0600070205080204" pitchFamily="34" charset="-128"/>
              </a:rPr>
              <a:t>, only enter exposed Si</a:t>
            </a:r>
          </a:p>
        </p:txBody>
      </p:sp>
      <p:sp>
        <p:nvSpPr>
          <p:cNvPr id="70659" name="Rectangle 2">
            <a:extLst>
              <a:ext uri="{FF2B5EF4-FFF2-40B4-BE49-F238E27FC236}">
                <a16:creationId xmlns:a16="http://schemas.microsoft.com/office/drawing/2014/main" id="{2C8DEF33-6A17-044A-9B99-51DE04A74C4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n-well</a:t>
            </a:r>
          </a:p>
        </p:txBody>
      </p:sp>
      <p:graphicFrame>
        <p:nvGraphicFramePr>
          <p:cNvPr id="70661" name="Object 4">
            <a:extLst>
              <a:ext uri="{FF2B5EF4-FFF2-40B4-BE49-F238E27FC236}">
                <a16:creationId xmlns:a16="http://schemas.microsoft.com/office/drawing/2014/main" id="{866C6E15-CC77-5146-8236-02D6413A4E0E}"/>
              </a:ext>
            </a:extLst>
          </p:cNvPr>
          <p:cNvGraphicFramePr>
            <a:graphicFrameLocks noChangeAspect="1"/>
          </p:cNvGraphicFramePr>
          <p:nvPr/>
        </p:nvGraphicFramePr>
        <p:xfrm>
          <a:off x="1543050" y="3951686"/>
          <a:ext cx="6115050" cy="826294"/>
        </p:xfrm>
        <a:graphic>
          <a:graphicData uri="http://schemas.openxmlformats.org/presentationml/2006/ole">
            <mc:AlternateContent xmlns:mc="http://schemas.openxmlformats.org/markup-compatibility/2006">
              <mc:Choice xmlns:v="urn:schemas-microsoft-com:vml" Requires="v">
                <p:oleObj name="VISIO" r:id="rId3" imgW="32537400" imgH="4394200" progId="Visio.Drawing.6">
                  <p:embed/>
                </p:oleObj>
              </mc:Choice>
              <mc:Fallback>
                <p:oleObj name="VISIO" r:id="rId3" imgW="32537400" imgH="4394200" progId="Visio.Drawing.6">
                  <p:embed/>
                  <p:pic>
                    <p:nvPicPr>
                      <p:cNvPr id="70661" name="Object 4">
                        <a:extLst>
                          <a:ext uri="{FF2B5EF4-FFF2-40B4-BE49-F238E27FC236}">
                            <a16:creationId xmlns:a16="http://schemas.microsoft.com/office/drawing/2014/main" id="{866C6E15-CC77-5146-8236-02D6413A4E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951686"/>
                        <a:ext cx="6115050" cy="826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15292111"/>
      </p:ext>
    </p:extLst>
  </p:cSld>
  <p:clrMapOvr>
    <a:masterClrMapping/>
  </p:clrMapOvr>
  <p:transition>
    <p:zoom/>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3">
            <a:extLst>
              <a:ext uri="{FF2B5EF4-FFF2-40B4-BE49-F238E27FC236}">
                <a16:creationId xmlns:a16="http://schemas.microsoft.com/office/drawing/2014/main" id="{70339896-71A6-3D46-A23A-70BC7EBC5F8F}"/>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Strip off the remaining oxide using HF</a:t>
            </a:r>
          </a:p>
          <a:p>
            <a:pPr eaLnBrk="1" hangingPunct="1"/>
            <a:r>
              <a:rPr lang="en-US" altLang="en-US">
                <a:ea typeface="ＭＳ Ｐゴシック" panose="020B0600070205080204" pitchFamily="34" charset="-128"/>
              </a:rPr>
              <a:t>Back to bare wafer with n-well</a:t>
            </a:r>
          </a:p>
          <a:p>
            <a:pPr eaLnBrk="1" hangingPunct="1"/>
            <a:r>
              <a:rPr lang="en-US" altLang="en-US">
                <a:ea typeface="ＭＳ Ｐゴシック" panose="020B0600070205080204" pitchFamily="34" charset="-128"/>
              </a:rPr>
              <a:t>Subsequent steps involve similar series of steps</a:t>
            </a:r>
          </a:p>
        </p:txBody>
      </p:sp>
      <p:sp>
        <p:nvSpPr>
          <p:cNvPr id="72707" name="Rectangle 2">
            <a:extLst>
              <a:ext uri="{FF2B5EF4-FFF2-40B4-BE49-F238E27FC236}">
                <a16:creationId xmlns:a16="http://schemas.microsoft.com/office/drawing/2014/main" id="{8D752B41-BA5A-6D40-ACC2-ED9AB446EC1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Strip Oxide</a:t>
            </a:r>
          </a:p>
        </p:txBody>
      </p:sp>
      <p:graphicFrame>
        <p:nvGraphicFramePr>
          <p:cNvPr id="72709" name="Object 4">
            <a:extLst>
              <a:ext uri="{FF2B5EF4-FFF2-40B4-BE49-F238E27FC236}">
                <a16:creationId xmlns:a16="http://schemas.microsoft.com/office/drawing/2014/main" id="{253DEBAE-896E-5B48-8231-245795164EA6}"/>
              </a:ext>
            </a:extLst>
          </p:cNvPr>
          <p:cNvGraphicFramePr>
            <a:graphicFrameLocks noChangeAspect="1"/>
          </p:cNvGraphicFramePr>
          <p:nvPr/>
        </p:nvGraphicFramePr>
        <p:xfrm>
          <a:off x="1543050" y="4114800"/>
          <a:ext cx="6115050" cy="720329"/>
        </p:xfrm>
        <a:graphic>
          <a:graphicData uri="http://schemas.openxmlformats.org/presentationml/2006/ole">
            <mc:AlternateContent xmlns:mc="http://schemas.openxmlformats.org/markup-compatibility/2006">
              <mc:Choice xmlns:v="urn:schemas-microsoft-com:vml" Requires="v">
                <p:oleObj name="VISIO" r:id="rId3" imgW="32537400" imgH="3822700" progId="Visio.Drawing.6">
                  <p:embed/>
                </p:oleObj>
              </mc:Choice>
              <mc:Fallback>
                <p:oleObj name="VISIO" r:id="rId3" imgW="32537400" imgH="3822700" progId="Visio.Drawing.6">
                  <p:embed/>
                  <p:pic>
                    <p:nvPicPr>
                      <p:cNvPr id="72709" name="Object 4">
                        <a:extLst>
                          <a:ext uri="{FF2B5EF4-FFF2-40B4-BE49-F238E27FC236}">
                            <a16:creationId xmlns:a16="http://schemas.microsoft.com/office/drawing/2014/main" id="{253DEBAE-896E-5B48-8231-245795164E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4114800"/>
                        <a:ext cx="6115050" cy="72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610926670"/>
      </p:ext>
    </p:extLst>
  </p:cSld>
  <p:clrMapOvr>
    <a:masterClrMapping/>
  </p:clrMapOvr>
  <p:transition>
    <p:zoom/>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6" name="Rectangle 3">
            <a:extLst>
              <a:ext uri="{FF2B5EF4-FFF2-40B4-BE49-F238E27FC236}">
                <a16:creationId xmlns:a16="http://schemas.microsoft.com/office/drawing/2014/main" id="{A0192629-0CAD-9445-B1AA-C197695AD684}"/>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Deposit very thin layer of gate oxide</a:t>
            </a:r>
          </a:p>
          <a:p>
            <a:pPr lvl="1" eaLnBrk="1" hangingPunct="1"/>
            <a:r>
              <a:rPr lang="en-US" altLang="en-US">
                <a:ea typeface="ＭＳ Ｐゴシック" panose="020B0600070205080204" pitchFamily="34" charset="-128"/>
              </a:rPr>
              <a:t>&lt; 20 </a:t>
            </a:r>
            <a:r>
              <a:rPr lang="en-US" altLang="en-US">
                <a:ea typeface="ＭＳ Ｐゴシック" panose="020B0600070205080204" pitchFamily="34" charset="-128"/>
                <a:cs typeface="Arial" panose="020B0604020202020204" pitchFamily="34" charset="0"/>
              </a:rPr>
              <a:t>Å</a:t>
            </a:r>
            <a:r>
              <a:rPr lang="en-US" altLang="en-US">
                <a:ea typeface="ＭＳ Ｐゴシック" panose="020B0600070205080204" pitchFamily="34" charset="-128"/>
              </a:rPr>
              <a:t> (6-7 atomic layers)</a:t>
            </a:r>
          </a:p>
          <a:p>
            <a:pPr eaLnBrk="1" hangingPunct="1"/>
            <a:r>
              <a:rPr lang="en-US" altLang="en-US">
                <a:ea typeface="ＭＳ Ｐゴシック" panose="020B0600070205080204" pitchFamily="34" charset="-128"/>
              </a:rPr>
              <a:t>Chemical Vapor Deposition (CVD) of silicon layer</a:t>
            </a:r>
          </a:p>
          <a:p>
            <a:pPr lvl="1" eaLnBrk="1" hangingPunct="1"/>
            <a:r>
              <a:rPr lang="en-US" altLang="en-US">
                <a:ea typeface="ＭＳ Ｐゴシック" panose="020B0600070205080204" pitchFamily="34" charset="-128"/>
              </a:rPr>
              <a:t>Place wafer in furnace with Silane gas (SiH</a:t>
            </a:r>
            <a:r>
              <a:rPr lang="en-US" altLang="en-US" baseline="-25000">
                <a:ea typeface="ＭＳ Ｐゴシック" panose="020B0600070205080204" pitchFamily="34" charset="-128"/>
              </a:rPr>
              <a:t>4</a:t>
            </a:r>
            <a:r>
              <a:rPr lang="en-US" altLang="en-US">
                <a:ea typeface="ＭＳ Ｐゴシック" panose="020B0600070205080204" pitchFamily="34" charset="-128"/>
              </a:rPr>
              <a:t>)</a:t>
            </a:r>
          </a:p>
          <a:p>
            <a:pPr lvl="1" eaLnBrk="1" hangingPunct="1"/>
            <a:r>
              <a:rPr lang="en-US" altLang="en-US">
                <a:ea typeface="ＭＳ Ｐゴシック" panose="020B0600070205080204" pitchFamily="34" charset="-128"/>
              </a:rPr>
              <a:t>Forms many small crystals called polysilicon</a:t>
            </a:r>
          </a:p>
          <a:p>
            <a:pPr lvl="1" eaLnBrk="1" hangingPunct="1"/>
            <a:r>
              <a:rPr lang="en-US" altLang="en-US">
                <a:ea typeface="ＭＳ Ｐゴシック" panose="020B0600070205080204" pitchFamily="34" charset="-128"/>
              </a:rPr>
              <a:t>Heavily doped to be good conductor</a:t>
            </a:r>
          </a:p>
          <a:p>
            <a:pPr lvl="1" eaLnBrk="1" hangingPunct="1"/>
            <a:endParaRPr lang="en-US" altLang="en-US">
              <a:ea typeface="ＭＳ Ｐゴシック" panose="020B0600070205080204" pitchFamily="34" charset="-128"/>
            </a:endParaRPr>
          </a:p>
        </p:txBody>
      </p:sp>
      <p:sp>
        <p:nvSpPr>
          <p:cNvPr id="74755" name="Rectangle 2">
            <a:extLst>
              <a:ext uri="{FF2B5EF4-FFF2-40B4-BE49-F238E27FC236}">
                <a16:creationId xmlns:a16="http://schemas.microsoft.com/office/drawing/2014/main" id="{CC987B7D-2763-C941-9731-08940977452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Polysilicon</a:t>
            </a:r>
          </a:p>
        </p:txBody>
      </p:sp>
      <p:graphicFrame>
        <p:nvGraphicFramePr>
          <p:cNvPr id="74757" name="Object 5">
            <a:extLst>
              <a:ext uri="{FF2B5EF4-FFF2-40B4-BE49-F238E27FC236}">
                <a16:creationId xmlns:a16="http://schemas.microsoft.com/office/drawing/2014/main" id="{94201A9B-B620-A946-9784-D2E6EC2588B7}"/>
              </a:ext>
            </a:extLst>
          </p:cNvPr>
          <p:cNvGraphicFramePr>
            <a:graphicFrameLocks noChangeAspect="1"/>
          </p:cNvGraphicFramePr>
          <p:nvPr/>
        </p:nvGraphicFramePr>
        <p:xfrm>
          <a:off x="1543050" y="3862389"/>
          <a:ext cx="6115050" cy="922735"/>
        </p:xfrm>
        <a:graphic>
          <a:graphicData uri="http://schemas.openxmlformats.org/presentationml/2006/ole">
            <mc:AlternateContent xmlns:mc="http://schemas.openxmlformats.org/markup-compatibility/2006">
              <mc:Choice xmlns:v="urn:schemas-microsoft-com:vml" Requires="v">
                <p:oleObj name="Visio" r:id="rId3" imgW="5435600" imgH="825500" progId="Visio.Drawing.11">
                  <p:embed/>
                </p:oleObj>
              </mc:Choice>
              <mc:Fallback>
                <p:oleObj name="Visio" r:id="rId3" imgW="5435600" imgH="825500" progId="Visio.Drawing.11">
                  <p:embed/>
                  <p:pic>
                    <p:nvPicPr>
                      <p:cNvPr id="74757" name="Object 5">
                        <a:extLst>
                          <a:ext uri="{FF2B5EF4-FFF2-40B4-BE49-F238E27FC236}">
                            <a16:creationId xmlns:a16="http://schemas.microsoft.com/office/drawing/2014/main" id="{94201A9B-B620-A946-9784-D2E6EC2588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862389"/>
                        <a:ext cx="6115050" cy="9227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873469084"/>
      </p:ext>
    </p:extLst>
  </p:cSld>
  <p:clrMapOvr>
    <a:masterClrMapping/>
  </p:clrMapOvr>
  <p:transition>
    <p:zo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4" name="Rectangle 3">
            <a:extLst>
              <a:ext uri="{FF2B5EF4-FFF2-40B4-BE49-F238E27FC236}">
                <a16:creationId xmlns:a16="http://schemas.microsoft.com/office/drawing/2014/main" id="{446ECD8A-857C-A547-B856-FF17BC4AA3E5}"/>
              </a:ext>
            </a:extLst>
          </p:cNvPr>
          <p:cNvSpPr>
            <a:spLocks noGrp="1" noChangeArrowheads="1"/>
          </p:cNvSpPr>
          <p:nvPr>
            <p:ph idx="1"/>
          </p:nvPr>
        </p:nvSpPr>
        <p:spPr/>
        <p:txBody>
          <a:bodyPr/>
          <a:lstStyle/>
          <a:p>
            <a:pPr eaLnBrk="1" hangingPunct="1"/>
            <a:r>
              <a:rPr lang="en-US" altLang="en-US" dirty="0">
                <a:ea typeface="ＭＳ Ｐゴシック" panose="020B0600070205080204" pitchFamily="34" charset="-128"/>
              </a:rPr>
              <a:t>Use the</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same lithography process to pattern polysilicon</a:t>
            </a:r>
          </a:p>
          <a:p>
            <a:pPr lvl="1" eaLnBrk="1" hangingPunct="1"/>
            <a:endParaRPr lang="en-US" altLang="en-US" dirty="0">
              <a:ea typeface="ＭＳ Ｐゴシック" panose="020B0600070205080204" pitchFamily="34" charset="-128"/>
            </a:endParaRPr>
          </a:p>
        </p:txBody>
      </p:sp>
      <p:sp>
        <p:nvSpPr>
          <p:cNvPr id="76803" name="Rectangle 2">
            <a:extLst>
              <a:ext uri="{FF2B5EF4-FFF2-40B4-BE49-F238E27FC236}">
                <a16:creationId xmlns:a16="http://schemas.microsoft.com/office/drawing/2014/main" id="{49C0BA73-42FB-7545-A1BF-C1300487E1F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Polysilicon Patterning</a:t>
            </a:r>
          </a:p>
        </p:txBody>
      </p:sp>
      <p:graphicFrame>
        <p:nvGraphicFramePr>
          <p:cNvPr id="76805" name="Object 6">
            <a:extLst>
              <a:ext uri="{FF2B5EF4-FFF2-40B4-BE49-F238E27FC236}">
                <a16:creationId xmlns:a16="http://schemas.microsoft.com/office/drawing/2014/main" id="{27C37FFB-A7FB-1D4B-A05B-3D55C656A0DC}"/>
              </a:ext>
            </a:extLst>
          </p:cNvPr>
          <p:cNvGraphicFramePr>
            <a:graphicFrameLocks noChangeAspect="1"/>
          </p:cNvGraphicFramePr>
          <p:nvPr/>
        </p:nvGraphicFramePr>
        <p:xfrm>
          <a:off x="1371600" y="2228850"/>
          <a:ext cx="6172200" cy="1339454"/>
        </p:xfrm>
        <a:graphic>
          <a:graphicData uri="http://schemas.openxmlformats.org/presentationml/2006/ole">
            <mc:AlternateContent xmlns:mc="http://schemas.openxmlformats.org/markup-compatibility/2006">
              <mc:Choice xmlns:v="urn:schemas-microsoft-com:vml" Requires="v">
                <p:oleObj name="Visio" r:id="rId3" imgW="5499100" imgH="1206500" progId="Visio.Drawing.11">
                  <p:embed/>
                </p:oleObj>
              </mc:Choice>
              <mc:Fallback>
                <p:oleObj name="Visio" r:id="rId3" imgW="5499100" imgH="1206500" progId="Visio.Drawing.11">
                  <p:embed/>
                  <p:pic>
                    <p:nvPicPr>
                      <p:cNvPr id="76805" name="Object 6">
                        <a:extLst>
                          <a:ext uri="{FF2B5EF4-FFF2-40B4-BE49-F238E27FC236}">
                            <a16:creationId xmlns:a16="http://schemas.microsoft.com/office/drawing/2014/main" id="{27C37FFB-A7FB-1D4B-A05B-3D55C656A0D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2228850"/>
                        <a:ext cx="6172200" cy="13394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76806" name="Object 7">
            <a:extLst>
              <a:ext uri="{FF2B5EF4-FFF2-40B4-BE49-F238E27FC236}">
                <a16:creationId xmlns:a16="http://schemas.microsoft.com/office/drawing/2014/main" id="{CB8EBF8B-D2E1-8840-BCC4-BE8474759024}"/>
              </a:ext>
            </a:extLst>
          </p:cNvPr>
          <p:cNvGraphicFramePr>
            <a:graphicFrameLocks noChangeAspect="1"/>
          </p:cNvGraphicFramePr>
          <p:nvPr/>
        </p:nvGraphicFramePr>
        <p:xfrm>
          <a:off x="1543050" y="3864769"/>
          <a:ext cx="6115050" cy="920354"/>
        </p:xfrm>
        <a:graphic>
          <a:graphicData uri="http://schemas.openxmlformats.org/presentationml/2006/ole">
            <mc:AlternateContent xmlns:mc="http://schemas.openxmlformats.org/markup-compatibility/2006">
              <mc:Choice xmlns:v="urn:schemas-microsoft-com:vml" Requires="v">
                <p:oleObj name="Visio" r:id="rId5" imgW="5435600" imgH="825500" progId="Visio.Drawing.11">
                  <p:embed/>
                </p:oleObj>
              </mc:Choice>
              <mc:Fallback>
                <p:oleObj name="Visio" r:id="rId5" imgW="5435600" imgH="825500" progId="Visio.Drawing.11">
                  <p:embed/>
                  <p:pic>
                    <p:nvPicPr>
                      <p:cNvPr id="76806" name="Object 7">
                        <a:extLst>
                          <a:ext uri="{FF2B5EF4-FFF2-40B4-BE49-F238E27FC236}">
                            <a16:creationId xmlns:a16="http://schemas.microsoft.com/office/drawing/2014/main" id="{CB8EBF8B-D2E1-8840-BCC4-BE847475902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43050" y="3864769"/>
                        <a:ext cx="6115050" cy="9203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523301631"/>
      </p:ext>
    </p:extLst>
  </p:cSld>
  <p:clrMapOvr>
    <a:masterClrMapping/>
  </p:clrMapOvr>
  <p:transition>
    <p:zoom/>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2" name="Rectangle 3">
            <a:extLst>
              <a:ext uri="{FF2B5EF4-FFF2-40B4-BE49-F238E27FC236}">
                <a16:creationId xmlns:a16="http://schemas.microsoft.com/office/drawing/2014/main" id="{5A29F5B2-F62D-BF46-823D-FF5BE0360034}"/>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Use oxide and masking to expose where n+ dopants should be diffused or implanted</a:t>
            </a:r>
          </a:p>
          <a:p>
            <a:pPr eaLnBrk="1" hangingPunct="1"/>
            <a:r>
              <a:rPr lang="en-US" altLang="en-US">
                <a:ea typeface="ＭＳ Ｐゴシック" panose="020B0600070205080204" pitchFamily="34" charset="-128"/>
              </a:rPr>
              <a:t>N-diffusion forms nMOS source, drain, and n-well contact</a:t>
            </a:r>
          </a:p>
          <a:p>
            <a:pPr eaLnBrk="1" hangingPunct="1"/>
            <a:endParaRPr lang="en-US" altLang="en-US">
              <a:ea typeface="ＭＳ Ｐゴシック" panose="020B0600070205080204" pitchFamily="34" charset="-128"/>
            </a:endParaRPr>
          </a:p>
        </p:txBody>
      </p:sp>
      <p:sp>
        <p:nvSpPr>
          <p:cNvPr id="78851" name="Rectangle 2">
            <a:extLst>
              <a:ext uri="{FF2B5EF4-FFF2-40B4-BE49-F238E27FC236}">
                <a16:creationId xmlns:a16="http://schemas.microsoft.com/office/drawing/2014/main" id="{18DAC792-5DB9-C54A-941A-EA393029B1CC}"/>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Self-Aligned Process</a:t>
            </a:r>
          </a:p>
        </p:txBody>
      </p:sp>
      <p:graphicFrame>
        <p:nvGraphicFramePr>
          <p:cNvPr id="78853" name="Object 4">
            <a:extLst>
              <a:ext uri="{FF2B5EF4-FFF2-40B4-BE49-F238E27FC236}">
                <a16:creationId xmlns:a16="http://schemas.microsoft.com/office/drawing/2014/main" id="{66131D57-D780-1347-AA45-31F04F2ECEB7}"/>
              </a:ext>
            </a:extLst>
          </p:cNvPr>
          <p:cNvGraphicFramePr>
            <a:graphicFrameLocks noChangeAspect="1"/>
          </p:cNvGraphicFramePr>
          <p:nvPr/>
        </p:nvGraphicFramePr>
        <p:xfrm>
          <a:off x="1543050" y="3840957"/>
          <a:ext cx="6115050" cy="988219"/>
        </p:xfrm>
        <a:graphic>
          <a:graphicData uri="http://schemas.openxmlformats.org/presentationml/2006/ole">
            <mc:AlternateContent xmlns:mc="http://schemas.openxmlformats.org/markup-compatibility/2006">
              <mc:Choice xmlns:v="urn:schemas-microsoft-com:vml" Requires="v">
                <p:oleObj name="Visio" r:id="rId3" imgW="5435600" imgH="889000" progId="Visio.Drawing.11">
                  <p:embed/>
                </p:oleObj>
              </mc:Choice>
              <mc:Fallback>
                <p:oleObj name="Visio" r:id="rId3" imgW="5435600" imgH="889000" progId="Visio.Drawing.11">
                  <p:embed/>
                  <p:pic>
                    <p:nvPicPr>
                      <p:cNvPr id="78853" name="Object 4">
                        <a:extLst>
                          <a:ext uri="{FF2B5EF4-FFF2-40B4-BE49-F238E27FC236}">
                            <a16:creationId xmlns:a16="http://schemas.microsoft.com/office/drawing/2014/main" id="{66131D57-D780-1347-AA45-31F04F2ECE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840957"/>
                        <a:ext cx="6115050" cy="988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220821543"/>
      </p:ext>
    </p:extLst>
  </p:cSld>
  <p:clrMapOvr>
    <a:masterClrMapping/>
  </p:clrMapOvr>
  <p:transition>
    <p:zoom/>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0" name="Rectangle 3">
            <a:extLst>
              <a:ext uri="{FF2B5EF4-FFF2-40B4-BE49-F238E27FC236}">
                <a16:creationId xmlns:a16="http://schemas.microsoft.com/office/drawing/2014/main" id="{28732DAE-126F-B84C-BB61-015467F0254F}"/>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Pattern oxide and form n+ regions</a:t>
            </a:r>
          </a:p>
          <a:p>
            <a:pPr eaLnBrk="1" hangingPunct="1"/>
            <a:r>
              <a:rPr lang="en-US" altLang="en-US" i="1">
                <a:ea typeface="ＭＳ Ｐゴシック" panose="020B0600070205080204" pitchFamily="34" charset="-128"/>
              </a:rPr>
              <a:t>Self-aligned process</a:t>
            </a:r>
            <a:r>
              <a:rPr lang="en-US" altLang="en-US">
                <a:ea typeface="ＭＳ Ｐゴシック" panose="020B0600070205080204" pitchFamily="34" charset="-128"/>
              </a:rPr>
              <a:t> where gate blocks diffusion</a:t>
            </a:r>
          </a:p>
          <a:p>
            <a:pPr eaLnBrk="1" hangingPunct="1"/>
            <a:r>
              <a:rPr lang="en-US" altLang="en-US">
                <a:ea typeface="ＭＳ Ｐゴシック" panose="020B0600070205080204" pitchFamily="34" charset="-128"/>
              </a:rPr>
              <a:t>Polysilicon is better than metal for self-aligned gates because it doesn</a:t>
            </a:r>
            <a:r>
              <a:rPr lang="en-GB" altLang="en-US">
                <a:ea typeface="ＭＳ Ｐゴシック" panose="020B0600070205080204" pitchFamily="34" charset="-128"/>
              </a:rPr>
              <a:t>’</a:t>
            </a:r>
            <a:r>
              <a:rPr lang="en-US" altLang="ja-JP">
                <a:ea typeface="ＭＳ Ｐゴシック" panose="020B0600070205080204" pitchFamily="34" charset="-128"/>
              </a:rPr>
              <a:t>t melt during later processing</a:t>
            </a:r>
            <a:endParaRPr lang="en-US" altLang="en-US">
              <a:ea typeface="ＭＳ Ｐゴシック" panose="020B0600070205080204" pitchFamily="34" charset="-128"/>
            </a:endParaRPr>
          </a:p>
        </p:txBody>
      </p:sp>
      <p:sp>
        <p:nvSpPr>
          <p:cNvPr id="80899" name="Rectangle 2">
            <a:extLst>
              <a:ext uri="{FF2B5EF4-FFF2-40B4-BE49-F238E27FC236}">
                <a16:creationId xmlns:a16="http://schemas.microsoft.com/office/drawing/2014/main" id="{9D0A3B77-44FF-8042-8314-E1864CCCADB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a:t>
            </a:r>
          </a:p>
        </p:txBody>
      </p:sp>
      <p:graphicFrame>
        <p:nvGraphicFramePr>
          <p:cNvPr id="80901" name="Object 4">
            <a:extLst>
              <a:ext uri="{FF2B5EF4-FFF2-40B4-BE49-F238E27FC236}">
                <a16:creationId xmlns:a16="http://schemas.microsoft.com/office/drawing/2014/main" id="{286B1AE6-A9BE-294D-9A73-AFB76508A330}"/>
              </a:ext>
            </a:extLst>
          </p:cNvPr>
          <p:cNvGraphicFramePr>
            <a:graphicFrameLocks noChangeAspect="1"/>
          </p:cNvGraphicFramePr>
          <p:nvPr/>
        </p:nvGraphicFramePr>
        <p:xfrm>
          <a:off x="1600200" y="3849291"/>
          <a:ext cx="6057900" cy="979884"/>
        </p:xfrm>
        <a:graphic>
          <a:graphicData uri="http://schemas.openxmlformats.org/presentationml/2006/ole">
            <mc:AlternateContent xmlns:mc="http://schemas.openxmlformats.org/markup-compatibility/2006">
              <mc:Choice xmlns:v="urn:schemas-microsoft-com:vml" Requires="v">
                <p:oleObj name="Visio" r:id="rId3" imgW="5435600" imgH="889000" progId="Visio.Drawing.11">
                  <p:embed/>
                </p:oleObj>
              </mc:Choice>
              <mc:Fallback>
                <p:oleObj name="Visio" r:id="rId3" imgW="5435600" imgH="889000" progId="Visio.Drawing.11">
                  <p:embed/>
                  <p:pic>
                    <p:nvPicPr>
                      <p:cNvPr id="80901" name="Object 4">
                        <a:extLst>
                          <a:ext uri="{FF2B5EF4-FFF2-40B4-BE49-F238E27FC236}">
                            <a16:creationId xmlns:a16="http://schemas.microsoft.com/office/drawing/2014/main" id="{286B1AE6-A9BE-294D-9A73-AFB76508A3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0200" y="3849291"/>
                        <a:ext cx="6057900" cy="9798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0902" name="Object 5">
            <a:extLst>
              <a:ext uri="{FF2B5EF4-FFF2-40B4-BE49-F238E27FC236}">
                <a16:creationId xmlns:a16="http://schemas.microsoft.com/office/drawing/2014/main" id="{657F4A0D-E625-3447-832F-BDBE1500820A}"/>
              </a:ext>
            </a:extLst>
          </p:cNvPr>
          <p:cNvGraphicFramePr>
            <a:graphicFrameLocks noChangeAspect="1"/>
          </p:cNvGraphicFramePr>
          <p:nvPr/>
        </p:nvGraphicFramePr>
        <p:xfrm>
          <a:off x="1428750" y="2800350"/>
          <a:ext cx="6172200" cy="671513"/>
        </p:xfrm>
        <a:graphic>
          <a:graphicData uri="http://schemas.openxmlformats.org/presentationml/2006/ole">
            <mc:AlternateContent xmlns:mc="http://schemas.openxmlformats.org/markup-compatibility/2006">
              <mc:Choice xmlns:v="urn:schemas-microsoft-com:vml" Requires="v">
                <p:oleObj name="Visio" r:id="rId5" imgW="5499100" imgH="609600" progId="Visio.Drawing.11">
                  <p:embed/>
                </p:oleObj>
              </mc:Choice>
              <mc:Fallback>
                <p:oleObj name="Visio" r:id="rId5" imgW="5499100" imgH="609600" progId="Visio.Drawing.11">
                  <p:embed/>
                  <p:pic>
                    <p:nvPicPr>
                      <p:cNvPr id="80902" name="Object 5">
                        <a:extLst>
                          <a:ext uri="{FF2B5EF4-FFF2-40B4-BE49-F238E27FC236}">
                            <a16:creationId xmlns:a16="http://schemas.microsoft.com/office/drawing/2014/main" id="{657F4A0D-E625-3447-832F-BDBE1500820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28750" y="2800350"/>
                        <a:ext cx="6172200" cy="6715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774959994"/>
      </p:ext>
    </p:extLst>
  </p:cSld>
  <p:clrMapOvr>
    <a:masterClrMapping/>
  </p:clrMapOvr>
  <p:transition>
    <p:zoom/>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8" name="Rectangle 3">
            <a:extLst>
              <a:ext uri="{FF2B5EF4-FFF2-40B4-BE49-F238E27FC236}">
                <a16:creationId xmlns:a16="http://schemas.microsoft.com/office/drawing/2014/main" id="{511757E9-41B7-394A-9A7F-2EF78CB83294}"/>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Historically dopants were diffused</a:t>
            </a:r>
          </a:p>
          <a:p>
            <a:pPr eaLnBrk="1" hangingPunct="1"/>
            <a:r>
              <a:rPr lang="en-US" altLang="en-US">
                <a:ea typeface="ＭＳ Ｐゴシック" panose="020B0600070205080204" pitchFamily="34" charset="-128"/>
              </a:rPr>
              <a:t>Usually ion implantation today</a:t>
            </a:r>
          </a:p>
          <a:p>
            <a:pPr eaLnBrk="1" hangingPunct="1"/>
            <a:r>
              <a:rPr lang="en-US" altLang="en-US">
                <a:ea typeface="ＭＳ Ｐゴシック" panose="020B0600070205080204" pitchFamily="34" charset="-128"/>
              </a:rPr>
              <a:t>But regions are still called diffusion</a:t>
            </a:r>
          </a:p>
          <a:p>
            <a:pPr eaLnBrk="1" hangingPunct="1"/>
            <a:endParaRPr lang="en-US" altLang="en-US">
              <a:ea typeface="ＭＳ Ｐゴシック" panose="020B0600070205080204" pitchFamily="34" charset="-128"/>
            </a:endParaRPr>
          </a:p>
        </p:txBody>
      </p:sp>
      <p:sp>
        <p:nvSpPr>
          <p:cNvPr id="82947" name="Rectangle 2">
            <a:extLst>
              <a:ext uri="{FF2B5EF4-FFF2-40B4-BE49-F238E27FC236}">
                <a16:creationId xmlns:a16="http://schemas.microsoft.com/office/drawing/2014/main" id="{28CFEB4B-30A3-AC4A-9355-69C9666A4CC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 cont.</a:t>
            </a:r>
          </a:p>
        </p:txBody>
      </p:sp>
      <p:graphicFrame>
        <p:nvGraphicFramePr>
          <p:cNvPr id="82949" name="Object 5">
            <a:extLst>
              <a:ext uri="{FF2B5EF4-FFF2-40B4-BE49-F238E27FC236}">
                <a16:creationId xmlns:a16="http://schemas.microsoft.com/office/drawing/2014/main" id="{3CA5D3A6-B211-8448-9A4D-6100C5026821}"/>
              </a:ext>
            </a:extLst>
          </p:cNvPr>
          <p:cNvGraphicFramePr>
            <a:graphicFrameLocks noChangeAspect="1"/>
          </p:cNvGraphicFramePr>
          <p:nvPr/>
        </p:nvGraphicFramePr>
        <p:xfrm>
          <a:off x="1543050" y="3840957"/>
          <a:ext cx="6115050" cy="988219"/>
        </p:xfrm>
        <a:graphic>
          <a:graphicData uri="http://schemas.openxmlformats.org/presentationml/2006/ole">
            <mc:AlternateContent xmlns:mc="http://schemas.openxmlformats.org/markup-compatibility/2006">
              <mc:Choice xmlns:v="urn:schemas-microsoft-com:vml" Requires="v">
                <p:oleObj name="Visio" r:id="rId3" imgW="5435600" imgH="889000" progId="Visio.Drawing.11">
                  <p:embed/>
                </p:oleObj>
              </mc:Choice>
              <mc:Fallback>
                <p:oleObj name="Visio" r:id="rId3" imgW="5435600" imgH="889000" progId="Visio.Drawing.11">
                  <p:embed/>
                  <p:pic>
                    <p:nvPicPr>
                      <p:cNvPr id="82949" name="Object 5">
                        <a:extLst>
                          <a:ext uri="{FF2B5EF4-FFF2-40B4-BE49-F238E27FC236}">
                            <a16:creationId xmlns:a16="http://schemas.microsoft.com/office/drawing/2014/main" id="{3CA5D3A6-B211-8448-9A4D-6100C50268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840957"/>
                        <a:ext cx="6115050" cy="988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187774570"/>
      </p:ext>
    </p:extLst>
  </p:cSld>
  <p:clrMapOvr>
    <a:masterClrMapping/>
  </p:clrMapOvr>
  <p:transition>
    <p:zoom/>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6" name="Rectangle 4">
            <a:extLst>
              <a:ext uri="{FF2B5EF4-FFF2-40B4-BE49-F238E27FC236}">
                <a16:creationId xmlns:a16="http://schemas.microsoft.com/office/drawing/2014/main" id="{20C3AD88-5458-294B-AFED-544774B73B53}"/>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Strip off oxide to complete patterning step</a:t>
            </a:r>
          </a:p>
        </p:txBody>
      </p:sp>
      <p:sp>
        <p:nvSpPr>
          <p:cNvPr id="84995" name="Rectangle 2">
            <a:extLst>
              <a:ext uri="{FF2B5EF4-FFF2-40B4-BE49-F238E27FC236}">
                <a16:creationId xmlns:a16="http://schemas.microsoft.com/office/drawing/2014/main" id="{B1063862-9E1F-B94E-9D33-281847750318}"/>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 cont.</a:t>
            </a:r>
          </a:p>
        </p:txBody>
      </p:sp>
      <p:graphicFrame>
        <p:nvGraphicFramePr>
          <p:cNvPr id="84997" name="Object 5">
            <a:extLst>
              <a:ext uri="{FF2B5EF4-FFF2-40B4-BE49-F238E27FC236}">
                <a16:creationId xmlns:a16="http://schemas.microsoft.com/office/drawing/2014/main" id="{57999457-C810-A44C-8F16-9135827F106B}"/>
              </a:ext>
            </a:extLst>
          </p:cNvPr>
          <p:cNvGraphicFramePr>
            <a:graphicFrameLocks noChangeAspect="1"/>
          </p:cNvGraphicFramePr>
          <p:nvPr/>
        </p:nvGraphicFramePr>
        <p:xfrm>
          <a:off x="1543050" y="3862389"/>
          <a:ext cx="6115050" cy="922735"/>
        </p:xfrm>
        <a:graphic>
          <a:graphicData uri="http://schemas.openxmlformats.org/presentationml/2006/ole">
            <mc:AlternateContent xmlns:mc="http://schemas.openxmlformats.org/markup-compatibility/2006">
              <mc:Choice xmlns:v="urn:schemas-microsoft-com:vml" Requires="v">
                <p:oleObj name="Visio" r:id="rId3" imgW="5435600" imgH="825500" progId="Visio.Drawing.11">
                  <p:embed/>
                </p:oleObj>
              </mc:Choice>
              <mc:Fallback>
                <p:oleObj name="Visio" r:id="rId3" imgW="5435600" imgH="825500" progId="Visio.Drawing.11">
                  <p:embed/>
                  <p:pic>
                    <p:nvPicPr>
                      <p:cNvPr id="84997" name="Object 5">
                        <a:extLst>
                          <a:ext uri="{FF2B5EF4-FFF2-40B4-BE49-F238E27FC236}">
                            <a16:creationId xmlns:a16="http://schemas.microsoft.com/office/drawing/2014/main" id="{57999457-C810-A44C-8F16-9135827F10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862389"/>
                        <a:ext cx="6115050" cy="9227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332383989"/>
      </p:ext>
    </p:extLst>
  </p:cSld>
  <p:clrMapOvr>
    <a:masterClrMapping/>
  </p:clrMapOvr>
  <p:transition>
    <p:zo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Rectangle 3">
            <a:extLst>
              <a:ext uri="{FF2B5EF4-FFF2-40B4-BE49-F238E27FC236}">
                <a16:creationId xmlns:a16="http://schemas.microsoft.com/office/drawing/2014/main" id="{60DDF2AD-DD1C-D64E-A68A-CD3DDB9521F1}"/>
              </a:ext>
            </a:extLst>
          </p:cNvPr>
          <p:cNvSpPr>
            <a:spLocks noGrp="1" noChangeArrowheads="1"/>
          </p:cNvSpPr>
          <p:nvPr>
            <p:ph idx="1"/>
          </p:nvPr>
        </p:nvSpPr>
        <p:spPr/>
        <p:txBody>
          <a:bodyPr vert="horz" lIns="0" tIns="0" rIns="0" bIns="0" rtlCol="0" anchor="t">
            <a:noAutofit/>
          </a:bodyPr>
          <a:lstStyle/>
          <a:p>
            <a:pPr marL="0" indent="0">
              <a:buNone/>
            </a:pPr>
            <a:r>
              <a:rPr lang="en-US" altLang="en-US" dirty="0">
                <a:ea typeface="ＭＳ Ｐゴシック" panose="020B0600070205080204" pitchFamily="34" charset="-128"/>
              </a:rPr>
              <a:t>At the end of this lecture, you should be able to:</a:t>
            </a:r>
          </a:p>
          <a:p>
            <a:r>
              <a:rPr lang="en-GB" dirty="0">
                <a:ea typeface="ＭＳ Ｐゴシック" panose="020B0600070205080204" pitchFamily="34" charset="-128"/>
              </a:rPr>
              <a:t>Describe the properties of </a:t>
            </a:r>
            <a:r>
              <a:rPr lang="en-GB" dirty="0" err="1">
                <a:ea typeface="ＭＳ Ｐゴシック" panose="020B0600070205080204" pitchFamily="34" charset="-128"/>
              </a:rPr>
              <a:t>nMOS</a:t>
            </a:r>
            <a:r>
              <a:rPr lang="en-GB" dirty="0">
                <a:ea typeface="ＭＳ Ｐゴシック" panose="020B0600070205080204" pitchFamily="34" charset="-128"/>
              </a:rPr>
              <a:t> and </a:t>
            </a:r>
            <a:r>
              <a:rPr lang="en-GB" dirty="0" err="1">
                <a:ea typeface="ＭＳ Ｐゴシック" panose="020B0600070205080204" pitchFamily="34" charset="-128"/>
              </a:rPr>
              <a:t>pMOS</a:t>
            </a:r>
            <a:r>
              <a:rPr lang="en-GB" dirty="0">
                <a:ea typeface="ＭＳ Ｐゴシック" panose="020B0600070205080204" pitchFamily="34" charset="-128"/>
              </a:rPr>
              <a:t> transistors which enables them to be used as digital switches. </a:t>
            </a:r>
          </a:p>
          <a:p>
            <a:r>
              <a:rPr lang="en-GB" dirty="0">
                <a:ea typeface="ＭＳ Ｐゴシック" panose="020B0600070205080204" pitchFamily="34" charset="-128"/>
              </a:rPr>
              <a:t>Draw schematic of simple logic gates using a combination of </a:t>
            </a:r>
            <a:r>
              <a:rPr lang="en-GB" dirty="0" err="1">
                <a:ea typeface="ＭＳ Ｐゴシック" panose="020B0600070205080204" pitchFamily="34" charset="-128"/>
              </a:rPr>
              <a:t>nMOS</a:t>
            </a:r>
            <a:r>
              <a:rPr lang="en-GB" dirty="0">
                <a:ea typeface="ＭＳ Ｐゴシック" panose="020B0600070205080204" pitchFamily="34" charset="-128"/>
              </a:rPr>
              <a:t> and </a:t>
            </a:r>
            <a:r>
              <a:rPr lang="en-GB" dirty="0" err="1">
                <a:ea typeface="ＭＳ Ｐゴシック" panose="020B0600070205080204" pitchFamily="34" charset="-128"/>
              </a:rPr>
              <a:t>pMOS</a:t>
            </a:r>
            <a:r>
              <a:rPr lang="en-GB" dirty="0">
                <a:ea typeface="ＭＳ Ｐゴシック" panose="020B0600070205080204" pitchFamily="34" charset="-128"/>
              </a:rPr>
              <a:t> transistors. </a:t>
            </a:r>
          </a:p>
          <a:p>
            <a:r>
              <a:rPr lang="en-GB" dirty="0">
                <a:ea typeface="ＭＳ Ｐゴシック" panose="020B0600070205080204" pitchFamily="34" charset="-128"/>
              </a:rPr>
              <a:t>Sketch the cross-sections of a CMOS inverter. </a:t>
            </a:r>
          </a:p>
          <a:p>
            <a:r>
              <a:rPr lang="en-GB" dirty="0">
                <a:ea typeface="ＭＳ Ｐゴシック" panose="020B0600070205080204" pitchFamily="34" charset="-128"/>
              </a:rPr>
              <a:t>List the fabrication steps of a CMOS inverter. </a:t>
            </a:r>
          </a:p>
          <a:p>
            <a:pPr marL="0" indent="0">
              <a:buNone/>
            </a:pPr>
            <a:endParaRPr lang="en-GB" dirty="0">
              <a:ea typeface="ＭＳ Ｐゴシック" panose="020B0600070205080204" pitchFamily="34" charset="-128"/>
            </a:endParaRPr>
          </a:p>
          <a:p>
            <a:pPr marL="0" indent="0">
              <a:buNone/>
            </a:pPr>
            <a:r>
              <a:rPr lang="en-GB" dirty="0">
                <a:ea typeface="ＭＳ Ｐゴシック" panose="020B0600070205080204" pitchFamily="34" charset="-128"/>
              </a:rPr>
              <a:t>Reading material:</a:t>
            </a:r>
          </a:p>
          <a:p>
            <a:r>
              <a:rPr lang="en-GB" sz="1200" dirty="0">
                <a:ea typeface="ＭＳ Ｐゴシック" panose="020B0600070205080204" pitchFamily="34" charset="-128"/>
              </a:rPr>
              <a:t>Chapter 1.1-1.2 (Intro to CMOS)</a:t>
            </a:r>
          </a:p>
          <a:p>
            <a:r>
              <a:rPr lang="en-GB" sz="1200" dirty="0">
                <a:ea typeface="ＭＳ Ｐゴシック" panose="020B0600070205080204" pitchFamily="34" charset="-128"/>
              </a:rPr>
              <a:t>Chapter 2.1-2.3 (The Well)</a:t>
            </a:r>
          </a:p>
          <a:p>
            <a:r>
              <a:rPr lang="en-GB" sz="1200" dirty="0">
                <a:ea typeface="ＭＳ Ｐゴシック" panose="020B0600070205080204" pitchFamily="34" charset="-128"/>
              </a:rPr>
              <a:t>Chapter 3 (Metal Layers)</a:t>
            </a:r>
          </a:p>
          <a:p>
            <a:r>
              <a:rPr lang="en-GB" sz="1200" dirty="0">
                <a:ea typeface="ＭＳ Ｐゴシック" panose="020B0600070205080204" pitchFamily="34" charset="-128"/>
              </a:rPr>
              <a:t>Chapter 4 (Active and Poly Layers)</a:t>
            </a:r>
          </a:p>
          <a:p>
            <a:r>
              <a:rPr lang="en-GB" sz="1200" dirty="0">
                <a:ea typeface="ＭＳ Ｐゴシック" panose="020B0600070205080204" pitchFamily="34" charset="-128"/>
              </a:rPr>
              <a:t>Chapter 7 (CMOS Fabrication)</a:t>
            </a:r>
          </a:p>
          <a:p>
            <a:endParaRPr lang="en-GB" dirty="0">
              <a:ea typeface="ＭＳ Ｐゴシック" panose="020B0600070205080204" pitchFamily="34" charset="-128"/>
            </a:endParaRPr>
          </a:p>
          <a:p>
            <a:pPr marL="0" indent="0">
              <a:buNone/>
            </a:pPr>
            <a:endParaRPr lang="en-GB" dirty="0">
              <a:ea typeface="ＭＳ Ｐゴシック" panose="020B0600070205080204" pitchFamily="34" charset="-128"/>
            </a:endParaRPr>
          </a:p>
          <a:p>
            <a:endParaRPr lang="en-US" altLang="en-US" dirty="0">
              <a:ea typeface="ＭＳ Ｐゴシック" panose="020B0600070205080204" pitchFamily="34" charset="-128"/>
            </a:endParaRPr>
          </a:p>
        </p:txBody>
      </p:sp>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This Lecture’s Learning Objectives</a:t>
            </a:r>
          </a:p>
        </p:txBody>
      </p:sp>
    </p:spTree>
    <p:extLst>
      <p:ext uri="{BB962C8B-B14F-4D97-AF65-F5344CB8AC3E}">
        <p14:creationId xmlns:p14="http://schemas.microsoft.com/office/powerpoint/2010/main" val="2483652408"/>
      </p:ext>
    </p:extLst>
  </p:cSld>
  <p:clrMapOvr>
    <a:masterClrMapping/>
  </p:clrMapOvr>
  <p:transition>
    <p:zoom/>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4" name="Rectangle 3">
            <a:extLst>
              <a:ext uri="{FF2B5EF4-FFF2-40B4-BE49-F238E27FC236}">
                <a16:creationId xmlns:a16="http://schemas.microsoft.com/office/drawing/2014/main" id="{C3CAA8A0-655C-9643-B77B-E28D4A743841}"/>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Similar set of steps form p+ diffusion regions for pMOS source and drain and substrate contact</a:t>
            </a:r>
          </a:p>
        </p:txBody>
      </p:sp>
      <p:sp>
        <p:nvSpPr>
          <p:cNvPr id="87043" name="Rectangle 2">
            <a:extLst>
              <a:ext uri="{FF2B5EF4-FFF2-40B4-BE49-F238E27FC236}">
                <a16:creationId xmlns:a16="http://schemas.microsoft.com/office/drawing/2014/main" id="{78D1459F-CC46-E34C-9A25-CDED25CE5D3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P-Diffusion</a:t>
            </a:r>
          </a:p>
        </p:txBody>
      </p:sp>
      <p:graphicFrame>
        <p:nvGraphicFramePr>
          <p:cNvPr id="87045" name="Object 4">
            <a:extLst>
              <a:ext uri="{FF2B5EF4-FFF2-40B4-BE49-F238E27FC236}">
                <a16:creationId xmlns:a16="http://schemas.microsoft.com/office/drawing/2014/main" id="{E7A98ABB-65CF-8A49-B160-619D88303435}"/>
              </a:ext>
            </a:extLst>
          </p:cNvPr>
          <p:cNvGraphicFramePr>
            <a:graphicFrameLocks noChangeAspect="1"/>
          </p:cNvGraphicFramePr>
          <p:nvPr/>
        </p:nvGraphicFramePr>
        <p:xfrm>
          <a:off x="1428750" y="2743201"/>
          <a:ext cx="6172200" cy="697706"/>
        </p:xfrm>
        <a:graphic>
          <a:graphicData uri="http://schemas.openxmlformats.org/presentationml/2006/ole">
            <mc:AlternateContent xmlns:mc="http://schemas.openxmlformats.org/markup-compatibility/2006">
              <mc:Choice xmlns:v="urn:schemas-microsoft-com:vml" Requires="v">
                <p:oleObj name="Visio" r:id="rId3" imgW="5499100" imgH="635000" progId="Visio.Drawing.11">
                  <p:embed/>
                </p:oleObj>
              </mc:Choice>
              <mc:Fallback>
                <p:oleObj name="Visio" r:id="rId3" imgW="5499100" imgH="635000" progId="Visio.Drawing.11">
                  <p:embed/>
                  <p:pic>
                    <p:nvPicPr>
                      <p:cNvPr id="87045" name="Object 4">
                        <a:extLst>
                          <a:ext uri="{FF2B5EF4-FFF2-40B4-BE49-F238E27FC236}">
                            <a16:creationId xmlns:a16="http://schemas.microsoft.com/office/drawing/2014/main" id="{E7A98ABB-65CF-8A49-B160-619D883034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28750" y="2743201"/>
                        <a:ext cx="6172200" cy="6977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7046" name="Object 5">
            <a:extLst>
              <a:ext uri="{FF2B5EF4-FFF2-40B4-BE49-F238E27FC236}">
                <a16:creationId xmlns:a16="http://schemas.microsoft.com/office/drawing/2014/main" id="{93B4E08B-015C-A640-B164-482E30E5D0BD}"/>
              </a:ext>
            </a:extLst>
          </p:cNvPr>
          <p:cNvGraphicFramePr>
            <a:graphicFrameLocks noChangeAspect="1"/>
          </p:cNvGraphicFramePr>
          <p:nvPr/>
        </p:nvGraphicFramePr>
        <p:xfrm>
          <a:off x="1543050" y="3862389"/>
          <a:ext cx="6115050" cy="922735"/>
        </p:xfrm>
        <a:graphic>
          <a:graphicData uri="http://schemas.openxmlformats.org/presentationml/2006/ole">
            <mc:AlternateContent xmlns:mc="http://schemas.openxmlformats.org/markup-compatibility/2006">
              <mc:Choice xmlns:v="urn:schemas-microsoft-com:vml" Requires="v">
                <p:oleObj name="Visio" r:id="rId5" imgW="5435600" imgH="825500" progId="Visio.Drawing.11">
                  <p:embed/>
                </p:oleObj>
              </mc:Choice>
              <mc:Fallback>
                <p:oleObj name="Visio" r:id="rId5" imgW="5435600" imgH="825500" progId="Visio.Drawing.11">
                  <p:embed/>
                  <p:pic>
                    <p:nvPicPr>
                      <p:cNvPr id="87046" name="Object 5">
                        <a:extLst>
                          <a:ext uri="{FF2B5EF4-FFF2-40B4-BE49-F238E27FC236}">
                            <a16:creationId xmlns:a16="http://schemas.microsoft.com/office/drawing/2014/main" id="{93B4E08B-015C-A640-B164-482E30E5D0B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43050" y="3862389"/>
                        <a:ext cx="6115050" cy="9227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270475478"/>
      </p:ext>
    </p:extLst>
  </p:cSld>
  <p:clrMapOvr>
    <a:masterClrMapping/>
  </p:clrMapOvr>
  <p:transition>
    <p:zoom/>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2" name="Rectangle 3">
            <a:extLst>
              <a:ext uri="{FF2B5EF4-FFF2-40B4-BE49-F238E27FC236}">
                <a16:creationId xmlns:a16="http://schemas.microsoft.com/office/drawing/2014/main" id="{827EF38F-D57D-8044-9196-1CBC7D683AED}"/>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Now we need to wire together the devices</a:t>
            </a:r>
          </a:p>
          <a:p>
            <a:pPr eaLnBrk="1" hangingPunct="1"/>
            <a:r>
              <a:rPr lang="en-US" altLang="en-US">
                <a:ea typeface="ＭＳ Ｐゴシック" panose="020B0600070205080204" pitchFamily="34" charset="-128"/>
              </a:rPr>
              <a:t>Cover chip with thick field oxide</a:t>
            </a:r>
          </a:p>
          <a:p>
            <a:pPr eaLnBrk="1" hangingPunct="1"/>
            <a:r>
              <a:rPr lang="en-US" altLang="en-US">
                <a:ea typeface="ＭＳ Ｐゴシック" panose="020B0600070205080204" pitchFamily="34" charset="-128"/>
              </a:rPr>
              <a:t>Etch oxide where contact cuts are needed</a:t>
            </a:r>
          </a:p>
        </p:txBody>
      </p:sp>
      <p:sp>
        <p:nvSpPr>
          <p:cNvPr id="89091" name="Rectangle 2">
            <a:extLst>
              <a:ext uri="{FF2B5EF4-FFF2-40B4-BE49-F238E27FC236}">
                <a16:creationId xmlns:a16="http://schemas.microsoft.com/office/drawing/2014/main" id="{BD750077-46D5-0C49-AF71-43ECAAF45AC9}"/>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Contacts</a:t>
            </a:r>
          </a:p>
        </p:txBody>
      </p:sp>
      <p:graphicFrame>
        <p:nvGraphicFramePr>
          <p:cNvPr id="89093" name="Object 4">
            <a:extLst>
              <a:ext uri="{FF2B5EF4-FFF2-40B4-BE49-F238E27FC236}">
                <a16:creationId xmlns:a16="http://schemas.microsoft.com/office/drawing/2014/main" id="{0EFEF611-2906-634F-A12F-AD9FDDDA9F78}"/>
              </a:ext>
            </a:extLst>
          </p:cNvPr>
          <p:cNvGraphicFramePr>
            <a:graphicFrameLocks noChangeAspect="1"/>
          </p:cNvGraphicFramePr>
          <p:nvPr/>
        </p:nvGraphicFramePr>
        <p:xfrm>
          <a:off x="1543050" y="3792141"/>
          <a:ext cx="6115050" cy="979884"/>
        </p:xfrm>
        <a:graphic>
          <a:graphicData uri="http://schemas.openxmlformats.org/presentationml/2006/ole">
            <mc:AlternateContent xmlns:mc="http://schemas.openxmlformats.org/markup-compatibility/2006">
              <mc:Choice xmlns:v="urn:schemas-microsoft-com:vml" Requires="v">
                <p:oleObj name="Visio" r:id="rId3" imgW="5473700" imgH="889000" progId="Visio.Drawing.11">
                  <p:embed/>
                </p:oleObj>
              </mc:Choice>
              <mc:Fallback>
                <p:oleObj name="Visio" r:id="rId3" imgW="5473700" imgH="889000" progId="Visio.Drawing.11">
                  <p:embed/>
                  <p:pic>
                    <p:nvPicPr>
                      <p:cNvPr id="89093" name="Object 4">
                        <a:extLst>
                          <a:ext uri="{FF2B5EF4-FFF2-40B4-BE49-F238E27FC236}">
                            <a16:creationId xmlns:a16="http://schemas.microsoft.com/office/drawing/2014/main" id="{0EFEF611-2906-634F-A12F-AD9FDDDA9F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792141"/>
                        <a:ext cx="6115050" cy="9798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9094" name="Object 5">
            <a:extLst>
              <a:ext uri="{FF2B5EF4-FFF2-40B4-BE49-F238E27FC236}">
                <a16:creationId xmlns:a16="http://schemas.microsoft.com/office/drawing/2014/main" id="{D6312DE4-9B14-B84D-AC11-8EACB259BFB4}"/>
              </a:ext>
            </a:extLst>
          </p:cNvPr>
          <p:cNvGraphicFramePr>
            <a:graphicFrameLocks noChangeAspect="1"/>
          </p:cNvGraphicFramePr>
          <p:nvPr/>
        </p:nvGraphicFramePr>
        <p:xfrm>
          <a:off x="1371600" y="2971801"/>
          <a:ext cx="6000750" cy="575072"/>
        </p:xfrm>
        <a:graphic>
          <a:graphicData uri="http://schemas.openxmlformats.org/presentationml/2006/ole">
            <mc:AlternateContent xmlns:mc="http://schemas.openxmlformats.org/markup-compatibility/2006">
              <mc:Choice xmlns:v="urn:schemas-microsoft-com:vml" Requires="v">
                <p:oleObj name="VISIO" r:id="rId5" imgW="32258000" imgH="3086100" progId="Visio.Drawing.6">
                  <p:embed/>
                </p:oleObj>
              </mc:Choice>
              <mc:Fallback>
                <p:oleObj name="VISIO" r:id="rId5" imgW="32258000" imgH="3086100" progId="Visio.Drawing.6">
                  <p:embed/>
                  <p:pic>
                    <p:nvPicPr>
                      <p:cNvPr id="89094" name="Object 5">
                        <a:extLst>
                          <a:ext uri="{FF2B5EF4-FFF2-40B4-BE49-F238E27FC236}">
                            <a16:creationId xmlns:a16="http://schemas.microsoft.com/office/drawing/2014/main" id="{D6312DE4-9B14-B84D-AC11-8EACB259BFB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71600" y="2971801"/>
                        <a:ext cx="6000750" cy="575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836137108"/>
      </p:ext>
    </p:extLst>
  </p:cSld>
  <p:clrMapOvr>
    <a:masterClrMapping/>
  </p:clrMapOvr>
  <p:transition>
    <p:zoom/>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Rectangle 3">
            <a:extLst>
              <a:ext uri="{FF2B5EF4-FFF2-40B4-BE49-F238E27FC236}">
                <a16:creationId xmlns:a16="http://schemas.microsoft.com/office/drawing/2014/main" id="{FBAB06B5-9B6C-1947-AEE0-EA55D403C4A3}"/>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Sputter on aluminum over whole wafer</a:t>
            </a:r>
          </a:p>
          <a:p>
            <a:pPr eaLnBrk="1" hangingPunct="1"/>
            <a:r>
              <a:rPr lang="en-US" altLang="en-US">
                <a:ea typeface="ＭＳ Ｐゴシック" panose="020B0600070205080204" pitchFamily="34" charset="-128"/>
              </a:rPr>
              <a:t>Pattern to remove excess metal, leaving wires</a:t>
            </a:r>
          </a:p>
          <a:p>
            <a:pPr eaLnBrk="1" hangingPunct="1"/>
            <a:endParaRPr lang="en-US" altLang="en-US">
              <a:ea typeface="ＭＳ Ｐゴシック" panose="020B0600070205080204" pitchFamily="34" charset="-128"/>
            </a:endParaRPr>
          </a:p>
        </p:txBody>
      </p:sp>
      <p:sp>
        <p:nvSpPr>
          <p:cNvPr id="91139" name="Rectangle 2">
            <a:extLst>
              <a:ext uri="{FF2B5EF4-FFF2-40B4-BE49-F238E27FC236}">
                <a16:creationId xmlns:a16="http://schemas.microsoft.com/office/drawing/2014/main" id="{DFB9C109-9D32-694C-B8EC-BC1753FD9602}"/>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Metallization</a:t>
            </a:r>
          </a:p>
        </p:txBody>
      </p:sp>
      <p:graphicFrame>
        <p:nvGraphicFramePr>
          <p:cNvPr id="91141" name="Object 4">
            <a:extLst>
              <a:ext uri="{FF2B5EF4-FFF2-40B4-BE49-F238E27FC236}">
                <a16:creationId xmlns:a16="http://schemas.microsoft.com/office/drawing/2014/main" id="{7FC8B7AA-305D-3B40-BE35-45E2FEB8D86C}"/>
              </a:ext>
            </a:extLst>
          </p:cNvPr>
          <p:cNvGraphicFramePr>
            <a:graphicFrameLocks noChangeAspect="1"/>
          </p:cNvGraphicFramePr>
          <p:nvPr/>
        </p:nvGraphicFramePr>
        <p:xfrm>
          <a:off x="1543050" y="3781426"/>
          <a:ext cx="6115050" cy="1013222"/>
        </p:xfrm>
        <a:graphic>
          <a:graphicData uri="http://schemas.openxmlformats.org/presentationml/2006/ole">
            <mc:AlternateContent xmlns:mc="http://schemas.openxmlformats.org/markup-compatibility/2006">
              <mc:Choice xmlns:v="urn:schemas-microsoft-com:vml" Requires="v">
                <p:oleObj name="Visio" r:id="rId3" imgW="5473700" imgH="914400" progId="Visio.Drawing.11">
                  <p:embed/>
                </p:oleObj>
              </mc:Choice>
              <mc:Fallback>
                <p:oleObj name="Visio" r:id="rId3" imgW="5473700" imgH="914400" progId="Visio.Drawing.11">
                  <p:embed/>
                  <p:pic>
                    <p:nvPicPr>
                      <p:cNvPr id="91141" name="Object 4">
                        <a:extLst>
                          <a:ext uri="{FF2B5EF4-FFF2-40B4-BE49-F238E27FC236}">
                            <a16:creationId xmlns:a16="http://schemas.microsoft.com/office/drawing/2014/main" id="{7FC8B7AA-305D-3B40-BE35-45E2FEB8D8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3781426"/>
                        <a:ext cx="6115050" cy="10132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91142" name="Object 5">
            <a:extLst>
              <a:ext uri="{FF2B5EF4-FFF2-40B4-BE49-F238E27FC236}">
                <a16:creationId xmlns:a16="http://schemas.microsoft.com/office/drawing/2014/main" id="{C336CA81-BB42-E440-ACC5-DFACD0D66AD4}"/>
              </a:ext>
            </a:extLst>
          </p:cNvPr>
          <p:cNvGraphicFramePr>
            <a:graphicFrameLocks noChangeAspect="1"/>
          </p:cNvGraphicFramePr>
          <p:nvPr/>
        </p:nvGraphicFramePr>
        <p:xfrm>
          <a:off x="1371600" y="2057400"/>
          <a:ext cx="5943600" cy="1657350"/>
        </p:xfrm>
        <a:graphic>
          <a:graphicData uri="http://schemas.openxmlformats.org/presentationml/2006/ole">
            <mc:AlternateContent xmlns:mc="http://schemas.openxmlformats.org/markup-compatibility/2006">
              <mc:Choice xmlns:v="urn:schemas-microsoft-com:vml" Requires="v">
                <p:oleObj name="VISIO" r:id="rId5" imgW="31864300" imgH="10566400" progId="Visio.Drawing.6">
                  <p:embed/>
                </p:oleObj>
              </mc:Choice>
              <mc:Fallback>
                <p:oleObj name="VISIO" r:id="rId5" imgW="31864300" imgH="10566400" progId="Visio.Drawing.6">
                  <p:embed/>
                  <p:pic>
                    <p:nvPicPr>
                      <p:cNvPr id="91142" name="Object 5">
                        <a:extLst>
                          <a:ext uri="{FF2B5EF4-FFF2-40B4-BE49-F238E27FC236}">
                            <a16:creationId xmlns:a16="http://schemas.microsoft.com/office/drawing/2014/main" id="{C336CA81-BB42-E440-ACC5-DFACD0D66AD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71600" y="2057400"/>
                        <a:ext cx="5943600" cy="165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06370004"/>
      </p:ext>
    </p:extLst>
  </p:cSld>
  <p:clrMapOvr>
    <a:masterClrMapping/>
  </p:clrMapOvr>
  <p:transition>
    <p:zoom/>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93188" name="Rectangle 3">
                <a:extLst>
                  <a:ext uri="{FF2B5EF4-FFF2-40B4-BE49-F238E27FC236}">
                    <a16:creationId xmlns:a16="http://schemas.microsoft.com/office/drawing/2014/main" id="{EBC59D8E-E233-994C-B94E-8D6432D1E6D5}"/>
                  </a:ext>
                </a:extLst>
              </p:cNvPr>
              <p:cNvSpPr>
                <a:spLocks noGrp="1" noChangeArrowheads="1"/>
              </p:cNvSpPr>
              <p:nvPr>
                <p:ph idx="1"/>
              </p:nvPr>
            </p:nvSpPr>
            <p:spPr/>
            <p:txBody>
              <a:bodyPr/>
              <a:lstStyle/>
              <a:p>
                <a:pPr eaLnBrk="1" hangingPunct="1"/>
                <a:r>
                  <a:rPr lang="en-US" altLang="en-US" dirty="0">
                    <a:ea typeface="ＭＳ Ｐゴシック" panose="020B0600070205080204" pitchFamily="34" charset="-128"/>
                  </a:rPr>
                  <a:t>Chips are specified with a</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set of masks</a:t>
                </a:r>
              </a:p>
              <a:p>
                <a:pPr eaLnBrk="1" hangingPunct="1"/>
                <a:r>
                  <a:rPr lang="en-US" altLang="en-US" dirty="0">
                    <a:ea typeface="ＭＳ Ｐゴシック" panose="020B0600070205080204" pitchFamily="34" charset="-128"/>
                  </a:rPr>
                  <a:t>Minimum dimensions of masks determine transistor size (and hence speed, cost, and power)</a:t>
                </a:r>
              </a:p>
              <a:p>
                <a:pPr eaLnBrk="1" hangingPunct="1"/>
                <a:r>
                  <a:rPr lang="en-US" altLang="en-US" dirty="0">
                    <a:ea typeface="ＭＳ Ｐゴシック" panose="020B0600070205080204" pitchFamily="34" charset="-128"/>
                  </a:rPr>
                  <a:t>Feature size </a:t>
                </a:r>
                <a:r>
                  <a:rPr lang="en-US" altLang="en-US" i="1" dirty="0">
                    <a:ea typeface="ＭＳ Ｐゴシック" panose="020B0600070205080204" pitchFamily="34" charset="-128"/>
                  </a:rPr>
                  <a:t>f</a:t>
                </a:r>
                <a:r>
                  <a:rPr lang="en-US" altLang="en-US" dirty="0">
                    <a:ea typeface="ＭＳ Ｐゴシック" panose="020B0600070205080204" pitchFamily="34" charset="-128"/>
                  </a:rPr>
                  <a:t> = distance between source and drain</a:t>
                </a:r>
              </a:p>
              <a:p>
                <a:pPr lvl="1" eaLnBrk="1" hangingPunct="1"/>
                <a:r>
                  <a:rPr lang="en-US" altLang="en-US" dirty="0">
                    <a:ea typeface="ＭＳ Ｐゴシック" panose="020B0600070205080204" pitchFamily="34" charset="-128"/>
                  </a:rPr>
                  <a:t>Set by minimum width of polysilicon</a:t>
                </a:r>
              </a:p>
              <a:p>
                <a:pPr eaLnBrk="1" hangingPunct="1"/>
                <a:r>
                  <a:rPr lang="en-US" altLang="en-US" dirty="0">
                    <a:ea typeface="ＭＳ Ｐゴシック" panose="020B0600070205080204" pitchFamily="34" charset="-128"/>
                  </a:rPr>
                  <a:t>Feature size improves 30% every 3 years or so</a:t>
                </a:r>
              </a:p>
              <a:p>
                <a:pPr eaLnBrk="1" hangingPunct="1"/>
                <a:r>
                  <a:rPr lang="en-US" altLang="en-US" dirty="0">
                    <a:ea typeface="ＭＳ Ｐゴシック" panose="020B0600070205080204" pitchFamily="34" charset="-128"/>
                  </a:rPr>
                  <a:t>Normalize for feature size when describing design rules</a:t>
                </a:r>
              </a:p>
              <a:p>
                <a:pPr eaLnBrk="1" hangingPunct="1"/>
                <a:r>
                  <a:rPr lang="en-US" altLang="en-US" dirty="0">
                    <a:ea typeface="ＭＳ Ｐゴシック" panose="020B0600070205080204" pitchFamily="34" charset="-128"/>
                  </a:rPr>
                  <a:t>Express rules in terms of </a:t>
                </a:r>
                <a:r>
                  <a:rPr lang="en-US" altLang="en-US" dirty="0">
                    <a:latin typeface="Apple Symbols" panose="02000000000000000000" pitchFamily="2" charset="-79"/>
                    <a:ea typeface="ＭＳ Ｐゴシック" panose="020B0600070205080204" pitchFamily="34" charset="-128"/>
                  </a:rPr>
                  <a:t>λ</a:t>
                </a:r>
                <a:r>
                  <a:rPr lang="en-US" altLang="en-US" dirty="0">
                    <a:ea typeface="ＭＳ Ｐゴシック" panose="020B0600070205080204" pitchFamily="34" charset="-128"/>
                  </a:rPr>
                  <a:t> = </a:t>
                </a:r>
                <a:r>
                  <a:rPr lang="en-US" altLang="en-US" i="1" dirty="0">
                    <a:ea typeface="ＭＳ Ｐゴシック" panose="020B0600070205080204" pitchFamily="34" charset="-128"/>
                  </a:rPr>
                  <a:t>f</a:t>
                </a:r>
                <a:r>
                  <a:rPr lang="en-US" altLang="en-US" dirty="0">
                    <a:ea typeface="ＭＳ Ｐゴシック" panose="020B0600070205080204" pitchFamily="34" charset="-128"/>
                  </a:rPr>
                  <a:t>/2</a:t>
                </a:r>
              </a:p>
              <a:p>
                <a:pPr lvl="1"/>
                <a:r>
                  <a:rPr lang="en-US" altLang="en-US" dirty="0">
                    <a:ea typeface="ＭＳ Ｐゴシック" panose="020B0600070205080204" pitchFamily="34" charset="-128"/>
                  </a:rPr>
                  <a:t>E.g.,</a:t>
                </a:r>
                <a:r>
                  <a:rPr lang="en-US" altLang="en-US" dirty="0">
                    <a:latin typeface="Apple Symbols" panose="02000000000000000000" pitchFamily="2" charset="-79"/>
                    <a:ea typeface="ＭＳ Ｐゴシック" panose="020B0600070205080204" pitchFamily="34" charset="-128"/>
                  </a:rPr>
                  <a:t> λ </a:t>
                </a:r>
                <a:r>
                  <a:rPr lang="en-US" altLang="en-US" dirty="0">
                    <a:ea typeface="ＭＳ Ｐゴシック" panose="020B0600070205080204" pitchFamily="34" charset="-128"/>
                  </a:rPr>
                  <a:t>= 0.3 </a:t>
                </a:r>
                <a14:m>
                  <m:oMath xmlns:m="http://schemas.openxmlformats.org/officeDocument/2006/math">
                    <m:r>
                      <a:rPr lang="en-US" altLang="en-US" i="1" smtClean="0">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in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process</a:t>
                </a:r>
              </a:p>
            </p:txBody>
          </p:sp>
        </mc:Choice>
        <mc:Fallback xmlns="">
          <p:sp>
            <p:nvSpPr>
              <p:cNvPr id="93188" name="Rectangle 3">
                <a:extLst>
                  <a:ext uri="{FF2B5EF4-FFF2-40B4-BE49-F238E27FC236}">
                    <a16:creationId xmlns:a16="http://schemas.microsoft.com/office/drawing/2014/main" id="{EBC59D8E-E233-994C-B94E-8D6432D1E6D5}"/>
                  </a:ext>
                </a:extLst>
              </p:cNvPr>
              <p:cNvSpPr>
                <a:spLocks noGrp="1" noRot="1" noChangeAspect="1" noMove="1" noResize="1" noEditPoints="1" noAdjustHandles="1" noChangeArrowheads="1" noChangeShapeType="1" noTextEdit="1"/>
              </p:cNvSpPr>
              <p:nvPr>
                <p:ph idx="1"/>
              </p:nvPr>
            </p:nvSpPr>
            <p:spPr>
              <a:blipFill>
                <a:blip r:embed="rId3"/>
                <a:stretch>
                  <a:fillRect l="-1504" t="-1980"/>
                </a:stretch>
              </a:blipFill>
            </p:spPr>
            <p:txBody>
              <a:bodyPr/>
              <a:lstStyle/>
              <a:p>
                <a:r>
                  <a:rPr lang="en-US">
                    <a:noFill/>
                  </a:rPr>
                  <a:t> </a:t>
                </a:r>
              </a:p>
            </p:txBody>
          </p:sp>
        </mc:Fallback>
      </mc:AlternateContent>
      <p:sp>
        <p:nvSpPr>
          <p:cNvPr id="93187" name="Rectangle 2">
            <a:extLst>
              <a:ext uri="{FF2B5EF4-FFF2-40B4-BE49-F238E27FC236}">
                <a16:creationId xmlns:a16="http://schemas.microsoft.com/office/drawing/2014/main" id="{6F50B6C1-7143-3046-BB15-C9A30361BA1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Layout</a:t>
            </a:r>
          </a:p>
        </p:txBody>
      </p:sp>
    </p:spTree>
    <p:extLst>
      <p:ext uri="{BB962C8B-B14F-4D97-AF65-F5344CB8AC3E}">
        <p14:creationId xmlns:p14="http://schemas.microsoft.com/office/powerpoint/2010/main" val="862865628"/>
      </p:ext>
    </p:extLst>
  </p:cSld>
  <p:clrMapOvr>
    <a:masterClrMapping/>
  </p:clrMapOvr>
  <p:transition>
    <p:zoom/>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6" name="Rectangle 3">
            <a:extLst>
              <a:ext uri="{FF2B5EF4-FFF2-40B4-BE49-F238E27FC236}">
                <a16:creationId xmlns:a16="http://schemas.microsoft.com/office/drawing/2014/main" id="{F1DB05DA-B394-B249-8B46-37F825286D4C}"/>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Conservative rules to get you started</a:t>
            </a:r>
          </a:p>
        </p:txBody>
      </p:sp>
      <p:sp>
        <p:nvSpPr>
          <p:cNvPr id="95235" name="Rectangle 2">
            <a:extLst>
              <a:ext uri="{FF2B5EF4-FFF2-40B4-BE49-F238E27FC236}">
                <a16:creationId xmlns:a16="http://schemas.microsoft.com/office/drawing/2014/main" id="{C177B715-4436-FD4F-87AF-ED5B0F326A36}"/>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Simplified Design Rules</a:t>
            </a:r>
          </a:p>
        </p:txBody>
      </p:sp>
      <p:pic>
        <p:nvPicPr>
          <p:cNvPr id="3" name="Picture 2" descr="A screenshot of a cell phone&#10;&#10;Description generated with high confidence">
            <a:extLst>
              <a:ext uri="{FF2B5EF4-FFF2-40B4-BE49-F238E27FC236}">
                <a16:creationId xmlns:a16="http://schemas.microsoft.com/office/drawing/2014/main" id="{F5E10987-3424-4DF2-B1C7-BBC6EEA70163}"/>
              </a:ext>
            </a:extLst>
          </p:cNvPr>
          <p:cNvPicPr>
            <a:picLocks noChangeAspect="1"/>
          </p:cNvPicPr>
          <p:nvPr/>
        </p:nvPicPr>
        <p:blipFill>
          <a:blip r:embed="rId3"/>
          <a:stretch>
            <a:fillRect/>
          </a:stretch>
        </p:blipFill>
        <p:spPr>
          <a:xfrm>
            <a:off x="1566728" y="1626616"/>
            <a:ext cx="5584613" cy="2811476"/>
          </a:xfrm>
          <a:prstGeom prst="rect">
            <a:avLst/>
          </a:prstGeom>
        </p:spPr>
      </p:pic>
    </p:spTree>
    <p:extLst>
      <p:ext uri="{BB962C8B-B14F-4D97-AF65-F5344CB8AC3E}">
        <p14:creationId xmlns:p14="http://schemas.microsoft.com/office/powerpoint/2010/main" val="1631371775"/>
      </p:ext>
    </p:extLst>
  </p:cSld>
  <p:clrMapOvr>
    <a:masterClrMapping/>
  </p:clrMapOvr>
  <p:transition>
    <p:zoom/>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97285" name="Rectangle 3">
                <a:extLst>
                  <a:ext uri="{FF2B5EF4-FFF2-40B4-BE49-F238E27FC236}">
                    <a16:creationId xmlns:a16="http://schemas.microsoft.com/office/drawing/2014/main" id="{CD64D392-C7B4-A547-9CE7-2A13BCF6C6C3}"/>
                  </a:ext>
                </a:extLst>
              </p:cNvPr>
              <p:cNvSpPr>
                <a:spLocks noGrp="1" noChangeArrowheads="1"/>
              </p:cNvSpPr>
              <p:nvPr>
                <p:ph idx="1"/>
              </p:nvPr>
            </p:nvSpPr>
            <p:spPr/>
            <p:txBody>
              <a:bodyPr/>
              <a:lstStyle/>
              <a:p>
                <a:pPr eaLnBrk="1" hangingPunct="1"/>
                <a:r>
                  <a:rPr lang="en-US" altLang="en-US" dirty="0">
                    <a:ea typeface="ＭＳ Ｐゴシック" panose="020B0600070205080204" pitchFamily="34" charset="-128"/>
                  </a:rPr>
                  <a:t>Transistor dimensions specified as Width/Length</a:t>
                </a:r>
              </a:p>
              <a:p>
                <a:pPr lvl="1"/>
                <a:r>
                  <a:rPr lang="en-US" altLang="en-US" dirty="0">
                    <a:ea typeface="ＭＳ Ｐゴシック" panose="020B0600070205080204" pitchFamily="34" charset="-128"/>
                  </a:rPr>
                  <a:t>Minimum size is 4</a:t>
                </a:r>
                <a:r>
                  <a:rPr lang="en-US" altLang="en-US" dirty="0">
                    <a:latin typeface="Apple Symbols" panose="02000000000000000000" pitchFamily="2" charset="-79"/>
                    <a:ea typeface="ＭＳ Ｐゴシック" panose="020B0600070205080204" pitchFamily="34" charset="-128"/>
                  </a:rPr>
                  <a:t> </a:t>
                </a:r>
                <a:r>
                  <a:rPr lang="en-US" altLang="en-US" dirty="0">
                    <a:ea typeface="ＭＳ Ｐゴシック" panose="020B0600070205080204" pitchFamily="34" charset="-128"/>
                  </a:rPr>
                  <a:t>λ/2</a:t>
                </a:r>
                <a:r>
                  <a:rPr lang="en-US" altLang="en-US" dirty="0">
                    <a:solidFill>
                      <a:schemeClr val="accent5"/>
                    </a:solidFill>
                    <a:latin typeface="Apple Symbols" panose="02000000000000000000" pitchFamily="2" charset="-79"/>
                    <a:ea typeface="ＭＳ Ｐゴシック" panose="020B0600070205080204" pitchFamily="34" charset="-128"/>
                  </a:rPr>
                  <a:t> </a:t>
                </a:r>
                <a:r>
                  <a:rPr lang="en-US" altLang="en-US" dirty="0">
                    <a:latin typeface="Apple Symbols" panose="02000000000000000000" pitchFamily="2" charset="-79"/>
                    <a:ea typeface="ＭＳ Ｐゴシック" panose="020B0600070205080204" pitchFamily="34" charset="-128"/>
                  </a:rPr>
                  <a:t>λ</a:t>
                </a:r>
                <a:r>
                  <a:rPr lang="en-US" altLang="en-US" dirty="0">
                    <a:latin typeface="Symbol" pitchFamily="2" charset="2"/>
                    <a:ea typeface="ＭＳ Ｐゴシック" panose="020B0600070205080204" pitchFamily="34" charset="-128"/>
                  </a:rPr>
                  <a:t>, </a:t>
                </a:r>
                <a:r>
                  <a:rPr lang="en-US" altLang="en-US" dirty="0">
                    <a:ea typeface="ＭＳ Ｐゴシック" panose="020B0600070205080204" pitchFamily="34" charset="-128"/>
                  </a:rPr>
                  <a:t>sometimes called 1 unit</a:t>
                </a:r>
              </a:p>
              <a:p>
                <a:pPr lvl="1"/>
                <a:r>
                  <a:rPr lang="en-US" altLang="en-US" dirty="0">
                    <a:ea typeface="ＭＳ Ｐゴシック" panose="020B0600070205080204" pitchFamily="34" charset="-128"/>
                  </a:rPr>
                  <a:t>In </a:t>
                </a:r>
                <a:r>
                  <a:rPr lang="en-US" altLang="en-US" i="1" dirty="0">
                    <a:ea typeface="ＭＳ Ｐゴシック" panose="020B0600070205080204" pitchFamily="34" charset="-128"/>
                  </a:rPr>
                  <a:t>f</a:t>
                </a:r>
                <a:r>
                  <a:rPr lang="en-US" altLang="en-US" dirty="0">
                    <a:ea typeface="ＭＳ Ｐゴシック" panose="020B0600070205080204" pitchFamily="34" charset="-128"/>
                  </a:rPr>
                  <a:t> =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process, this is 1.2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wide,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long</a:t>
                </a:r>
              </a:p>
            </p:txBody>
          </p:sp>
        </mc:Choice>
        <mc:Fallback xmlns="">
          <p:sp>
            <p:nvSpPr>
              <p:cNvPr id="97285" name="Rectangle 3">
                <a:extLst>
                  <a:ext uri="{FF2B5EF4-FFF2-40B4-BE49-F238E27FC236}">
                    <a16:creationId xmlns:a16="http://schemas.microsoft.com/office/drawing/2014/main" id="{CD64D392-C7B4-A547-9CE7-2A13BCF6C6C3}"/>
                  </a:ext>
                </a:extLst>
              </p:cNvPr>
              <p:cNvSpPr>
                <a:spLocks noGrp="1" noRot="1" noChangeAspect="1" noMove="1" noResize="1" noEditPoints="1" noAdjustHandles="1" noChangeArrowheads="1" noChangeShapeType="1" noTextEdit="1"/>
              </p:cNvSpPr>
              <p:nvPr>
                <p:ph idx="1"/>
              </p:nvPr>
            </p:nvSpPr>
            <p:spPr>
              <a:blipFill>
                <a:blip r:embed="rId3"/>
                <a:stretch>
                  <a:fillRect l="-1504" t="-1980"/>
                </a:stretch>
              </a:blipFill>
            </p:spPr>
            <p:txBody>
              <a:bodyPr/>
              <a:lstStyle/>
              <a:p>
                <a:r>
                  <a:rPr lang="en-US">
                    <a:noFill/>
                  </a:rPr>
                  <a:t> </a:t>
                </a:r>
              </a:p>
            </p:txBody>
          </p:sp>
        </mc:Fallback>
      </mc:AlternateContent>
      <p:sp>
        <p:nvSpPr>
          <p:cNvPr id="97284" name="Rectangle 2">
            <a:extLst>
              <a:ext uri="{FF2B5EF4-FFF2-40B4-BE49-F238E27FC236}">
                <a16:creationId xmlns:a16="http://schemas.microsoft.com/office/drawing/2014/main" id="{0662A005-D8E3-BC45-B91D-67EFCC108E89}"/>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Layout</a:t>
            </a:r>
          </a:p>
        </p:txBody>
      </p:sp>
      <p:pic>
        <p:nvPicPr>
          <p:cNvPr id="3" name="Picture 2" descr="A picture containing clock&#10;&#10;Description generated with very high confidence">
            <a:extLst>
              <a:ext uri="{FF2B5EF4-FFF2-40B4-BE49-F238E27FC236}">
                <a16:creationId xmlns:a16="http://schemas.microsoft.com/office/drawing/2014/main" id="{12DC3F3F-02FB-4341-B4A1-ED62F937B76A}"/>
              </a:ext>
            </a:extLst>
          </p:cNvPr>
          <p:cNvPicPr>
            <a:picLocks noChangeAspect="1"/>
          </p:cNvPicPr>
          <p:nvPr/>
        </p:nvPicPr>
        <p:blipFill>
          <a:blip r:embed="rId4"/>
          <a:stretch>
            <a:fillRect/>
          </a:stretch>
        </p:blipFill>
        <p:spPr>
          <a:xfrm>
            <a:off x="2101496" y="2289258"/>
            <a:ext cx="4941008" cy="2297030"/>
          </a:xfrm>
          <a:prstGeom prst="rect">
            <a:avLst/>
          </a:prstGeom>
        </p:spPr>
      </p:pic>
    </p:spTree>
    <p:extLst>
      <p:ext uri="{BB962C8B-B14F-4D97-AF65-F5344CB8AC3E}">
        <p14:creationId xmlns:p14="http://schemas.microsoft.com/office/powerpoint/2010/main" val="3842712665"/>
      </p:ext>
    </p:extLst>
  </p:cSld>
  <p:clrMapOvr>
    <a:masterClrMapping/>
  </p:clrMapOvr>
  <p:transition>
    <p:zoom/>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2" name="Rectangle 3">
            <a:extLst>
              <a:ext uri="{FF2B5EF4-FFF2-40B4-BE49-F238E27FC236}">
                <a16:creationId xmlns:a16="http://schemas.microsoft.com/office/drawing/2014/main" id="{52EC8864-598F-454F-9C02-4DC770892F1F}"/>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MOS transistors are stacks of gate, oxide, silicon</a:t>
            </a:r>
          </a:p>
          <a:p>
            <a:pPr eaLnBrk="1" hangingPunct="1"/>
            <a:r>
              <a:rPr lang="en-US" altLang="en-US">
                <a:ea typeface="ＭＳ Ｐゴシック" panose="020B0600070205080204" pitchFamily="34" charset="-128"/>
              </a:rPr>
              <a:t>Act as electrically controlled switches</a:t>
            </a:r>
          </a:p>
          <a:p>
            <a:pPr eaLnBrk="1" hangingPunct="1"/>
            <a:r>
              <a:rPr lang="en-US" altLang="en-US">
                <a:ea typeface="ＭＳ Ｐゴシック" panose="020B0600070205080204" pitchFamily="34" charset="-128"/>
              </a:rPr>
              <a:t>Build logic gates out of switches</a:t>
            </a:r>
          </a:p>
          <a:p>
            <a:pPr eaLnBrk="1" hangingPunct="1"/>
            <a:r>
              <a:rPr lang="en-US" altLang="en-US">
                <a:ea typeface="ＭＳ Ｐゴシック" panose="020B0600070205080204" pitchFamily="34" charset="-128"/>
              </a:rPr>
              <a:t>Draw masks to specify layout of transistors</a:t>
            </a:r>
          </a:p>
          <a:p>
            <a:pPr eaLnBrk="1" hangingPunct="1"/>
            <a:endParaRPr lang="en-US" altLang="en-US">
              <a:ea typeface="ＭＳ Ｐゴシック" panose="020B0600070205080204" pitchFamily="34" charset="-128"/>
            </a:endParaRPr>
          </a:p>
          <a:p>
            <a:pPr eaLnBrk="1" hangingPunct="1"/>
            <a:r>
              <a:rPr lang="en-US" altLang="en-US">
                <a:ea typeface="ＭＳ Ｐゴシック" panose="020B0600070205080204" pitchFamily="34" charset="-128"/>
              </a:rPr>
              <a:t>Now you know everything necessary to start designing schematics and layout for a simple chip!</a:t>
            </a:r>
          </a:p>
        </p:txBody>
      </p:sp>
      <p:sp>
        <p:nvSpPr>
          <p:cNvPr id="99331" name="Rectangle 2">
            <a:extLst>
              <a:ext uri="{FF2B5EF4-FFF2-40B4-BE49-F238E27FC236}">
                <a16:creationId xmlns:a16="http://schemas.microsoft.com/office/drawing/2014/main" id="{6B893AB8-EA38-FC43-9BB8-A5DB114BB42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Summary</a:t>
            </a:r>
          </a:p>
        </p:txBody>
      </p:sp>
    </p:spTree>
    <p:extLst>
      <p:ext uri="{BB962C8B-B14F-4D97-AF65-F5344CB8AC3E}">
        <p14:creationId xmlns:p14="http://schemas.microsoft.com/office/powerpoint/2010/main" val="1817492588"/>
      </p:ext>
    </p:extLst>
  </p:cSld>
  <p:clrMapOvr>
    <a:masterClrMapping/>
  </p:clrMapOvr>
  <p:transition>
    <p:zo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Rectangle 3">
            <a:extLst>
              <a:ext uri="{FF2B5EF4-FFF2-40B4-BE49-F238E27FC236}">
                <a16:creationId xmlns:a16="http://schemas.microsoft.com/office/drawing/2014/main" id="{60DDF2AD-DD1C-D64E-A68A-CD3DDB9521F1}"/>
              </a:ext>
            </a:extLst>
          </p:cNvPr>
          <p:cNvSpPr>
            <a:spLocks noGrp="1" noChangeArrowheads="1"/>
          </p:cNvSpPr>
          <p:nvPr>
            <p:ph idx="1"/>
          </p:nvPr>
        </p:nvSpPr>
        <p:spPr>
          <a:xfrm>
            <a:off x="359569" y="944218"/>
            <a:ext cx="4520327" cy="3834158"/>
          </a:xfrm>
        </p:spPr>
        <p:txBody>
          <a:bodyPr vert="horz" lIns="0" tIns="0" rIns="0" bIns="0" rtlCol="0" anchor="t">
            <a:noAutofit/>
          </a:bodyPr>
          <a:lstStyle/>
          <a:p>
            <a:r>
              <a:rPr lang="en-US" altLang="en-US" dirty="0">
                <a:ea typeface="ＭＳ Ｐゴシック"/>
              </a:rPr>
              <a:t>Integrated circuits: many transistors on one chip.</a:t>
            </a:r>
          </a:p>
          <a:p>
            <a:r>
              <a:rPr lang="en-US" altLang="en-US" i="1" dirty="0">
                <a:ea typeface="ＭＳ Ｐゴシック"/>
              </a:rPr>
              <a:t>Very Large-Scale Integration</a:t>
            </a:r>
            <a:r>
              <a:rPr lang="en-US" altLang="en-US" dirty="0">
                <a:ea typeface="ＭＳ Ｐゴシック"/>
              </a:rPr>
              <a:t> (VLSI): bucketloads!</a:t>
            </a:r>
          </a:p>
          <a:p>
            <a:r>
              <a:rPr lang="en-US" altLang="en-US" i="1" dirty="0">
                <a:ea typeface="ＭＳ Ｐゴシック"/>
              </a:rPr>
              <a:t>Complementary Metal Oxide Semiconductor</a:t>
            </a:r>
            <a:r>
              <a:rPr lang="en-US" altLang="en-US" dirty="0">
                <a:ea typeface="ＭＳ Ｐゴシック"/>
              </a:rPr>
              <a:t> </a:t>
            </a:r>
          </a:p>
          <a:p>
            <a:r>
              <a:rPr lang="en-US" altLang="en-US" dirty="0">
                <a:ea typeface="ＭＳ Ｐゴシック"/>
              </a:rPr>
              <a:t>Fast, cheap, low power transistors</a:t>
            </a:r>
            <a:endParaRPr lang="en-US" altLang="en-US" dirty="0">
              <a:ea typeface="ＭＳ Ｐゴシック"/>
              <a:cs typeface="Calibri"/>
            </a:endParaRPr>
          </a:p>
          <a:p>
            <a:r>
              <a:rPr lang="en-US" altLang="en-US" dirty="0">
                <a:ea typeface="ＭＳ Ｐゴシック"/>
              </a:rPr>
              <a:t>Today:  How to build your own simple CMOS chip</a:t>
            </a:r>
          </a:p>
          <a:p>
            <a:pPr marL="435769" lvl="1" indent="-124778"/>
            <a:r>
              <a:rPr lang="en-US" altLang="en-US" dirty="0">
                <a:ea typeface="ＭＳ Ｐゴシック"/>
              </a:rPr>
              <a:t>CMOS transistors</a:t>
            </a:r>
            <a:endParaRPr lang="en-US" altLang="en-US" dirty="0">
              <a:ea typeface="ＭＳ Ｐゴシック"/>
              <a:cs typeface="Calibri"/>
            </a:endParaRPr>
          </a:p>
          <a:p>
            <a:pPr marL="435769" lvl="1" indent="-124778"/>
            <a:r>
              <a:rPr lang="en-US" altLang="en-US" dirty="0">
                <a:ea typeface="ＭＳ Ｐゴシック"/>
              </a:rPr>
              <a:t>Building logic gates from transistors</a:t>
            </a:r>
            <a:endParaRPr lang="en-US" altLang="en-US" dirty="0">
              <a:ea typeface="ＭＳ Ｐゴシック"/>
              <a:cs typeface="Calibri"/>
            </a:endParaRPr>
          </a:p>
          <a:p>
            <a:pPr marL="435769" lvl="1" indent="-124778"/>
            <a:r>
              <a:rPr lang="en-US" altLang="en-US" dirty="0">
                <a:ea typeface="ＭＳ Ｐゴシック"/>
              </a:rPr>
              <a:t>Transistor layout and fabrication</a:t>
            </a:r>
            <a:endParaRPr lang="en-US" altLang="en-US" dirty="0">
              <a:ea typeface="ＭＳ Ｐゴシック"/>
              <a:cs typeface="Calibri"/>
            </a:endParaRPr>
          </a:p>
          <a:p>
            <a:r>
              <a:rPr lang="en-US" altLang="en-US" dirty="0">
                <a:ea typeface="ＭＳ Ｐゴシック"/>
              </a:rPr>
              <a:t>Rest of the course: How to build a good CMOS chip</a:t>
            </a:r>
          </a:p>
          <a:p>
            <a:pPr marL="435769" lvl="1" indent="-124778"/>
            <a:endParaRPr lang="en-US" altLang="en-US" dirty="0">
              <a:ea typeface="ＭＳ Ｐゴシック" panose="020B0600070205080204" pitchFamily="34" charset="-128"/>
              <a:cs typeface="Calibri"/>
            </a:endParaRPr>
          </a:p>
        </p:txBody>
      </p:sp>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Introduction</a:t>
            </a:r>
          </a:p>
        </p:txBody>
      </p:sp>
      <p:pic>
        <p:nvPicPr>
          <p:cNvPr id="3" name="Picture 2" descr="A person holding several different colored wafers&#10;&#10;Description automatically generated">
            <a:extLst>
              <a:ext uri="{FF2B5EF4-FFF2-40B4-BE49-F238E27FC236}">
                <a16:creationId xmlns:a16="http://schemas.microsoft.com/office/drawing/2014/main" id="{90EF2AC1-6919-7293-48B7-3F8F62721BA3}"/>
              </a:ext>
            </a:extLst>
          </p:cNvPr>
          <p:cNvPicPr>
            <a:picLocks noChangeAspect="1"/>
          </p:cNvPicPr>
          <p:nvPr/>
        </p:nvPicPr>
        <p:blipFill>
          <a:blip r:embed="rId3"/>
          <a:stretch>
            <a:fillRect/>
          </a:stretch>
        </p:blipFill>
        <p:spPr>
          <a:xfrm>
            <a:off x="4879896" y="1685676"/>
            <a:ext cx="4062235" cy="2731107"/>
          </a:xfrm>
          <a:prstGeom prst="rect">
            <a:avLst/>
          </a:prstGeom>
        </p:spPr>
      </p:pic>
    </p:spTree>
    <p:extLst>
      <p:ext uri="{BB962C8B-B14F-4D97-AF65-F5344CB8AC3E}">
        <p14:creationId xmlns:p14="http://schemas.microsoft.com/office/powerpoint/2010/main" val="4096044988"/>
      </p:ext>
    </p:extLst>
  </p:cSld>
  <p:clrMapOvr>
    <a:masterClrMapping/>
  </p:clrMapOvr>
  <p:transition>
    <p:zo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3">
            <a:extLst>
              <a:ext uri="{FF2B5EF4-FFF2-40B4-BE49-F238E27FC236}">
                <a16:creationId xmlns:a16="http://schemas.microsoft.com/office/drawing/2014/main" id="{6ED2C5EB-170E-B44F-8D41-D805C08C6414}"/>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Transistors are built on a silicon substrate</a:t>
            </a:r>
          </a:p>
          <a:p>
            <a:pPr eaLnBrk="1" hangingPunct="1"/>
            <a:r>
              <a:rPr lang="en-US" altLang="en-US">
                <a:ea typeface="ＭＳ Ｐゴシック" panose="020B0600070205080204" pitchFamily="34" charset="-128"/>
              </a:rPr>
              <a:t>Silicon is a Group IV material</a:t>
            </a:r>
          </a:p>
          <a:p>
            <a:pPr eaLnBrk="1" hangingPunct="1"/>
            <a:r>
              <a:rPr lang="en-US" altLang="en-US">
                <a:ea typeface="ＭＳ Ｐゴシック" panose="020B0600070205080204" pitchFamily="34" charset="-128"/>
              </a:rPr>
              <a:t>Forms crystal lattice with bonds to four neighbors</a:t>
            </a:r>
          </a:p>
        </p:txBody>
      </p:sp>
      <p:sp>
        <p:nvSpPr>
          <p:cNvPr id="19459" name="Rectangle 2">
            <a:extLst>
              <a:ext uri="{FF2B5EF4-FFF2-40B4-BE49-F238E27FC236}">
                <a16:creationId xmlns:a16="http://schemas.microsoft.com/office/drawing/2014/main" id="{861BDB33-D7FE-CE4E-A78E-5EE731A8B78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Silicon Lattice</a:t>
            </a:r>
          </a:p>
        </p:txBody>
      </p:sp>
      <p:graphicFrame>
        <p:nvGraphicFramePr>
          <p:cNvPr id="19461" name="Object 4">
            <a:extLst>
              <a:ext uri="{FF2B5EF4-FFF2-40B4-BE49-F238E27FC236}">
                <a16:creationId xmlns:a16="http://schemas.microsoft.com/office/drawing/2014/main" id="{381AFCE5-4224-454B-AEEB-6CB4468A9A61}"/>
              </a:ext>
            </a:extLst>
          </p:cNvPr>
          <p:cNvGraphicFramePr>
            <a:graphicFrameLocks noChangeAspect="1"/>
          </p:cNvGraphicFramePr>
          <p:nvPr/>
        </p:nvGraphicFramePr>
        <p:xfrm>
          <a:off x="3314700" y="2457451"/>
          <a:ext cx="2343150" cy="2299097"/>
        </p:xfrm>
        <a:graphic>
          <a:graphicData uri="http://schemas.openxmlformats.org/presentationml/2006/ole">
            <mc:AlternateContent xmlns:mc="http://schemas.openxmlformats.org/markup-compatibility/2006">
              <mc:Choice xmlns:v="urn:schemas-microsoft-com:vml" Requires="v">
                <p:oleObj name="VISIO" r:id="rId3" imgW="6400800" imgH="6286500" progId="Visio.Drawing.6">
                  <p:embed/>
                </p:oleObj>
              </mc:Choice>
              <mc:Fallback>
                <p:oleObj name="VISIO" r:id="rId3" imgW="6400800" imgH="6286500" progId="Visio.Drawing.6">
                  <p:embed/>
                  <p:pic>
                    <p:nvPicPr>
                      <p:cNvPr id="19461" name="Object 4">
                        <a:extLst>
                          <a:ext uri="{FF2B5EF4-FFF2-40B4-BE49-F238E27FC236}">
                            <a16:creationId xmlns:a16="http://schemas.microsoft.com/office/drawing/2014/main" id="{381AFCE5-4224-454B-AEEB-6CB4468A9A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14700" y="2457451"/>
                        <a:ext cx="2343150" cy="2299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311426148"/>
      </p:ext>
    </p:extLst>
  </p:cSld>
  <p:clrMapOvr>
    <a:masterClrMapping/>
  </p:clrMapOvr>
  <p:transition advTm="16000">
    <p:zo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3">
            <a:extLst>
              <a:ext uri="{FF2B5EF4-FFF2-40B4-BE49-F238E27FC236}">
                <a16:creationId xmlns:a16="http://schemas.microsoft.com/office/drawing/2014/main" id="{63A8EEEA-4298-EC4B-8AD3-0D0A19A0A329}"/>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Silicon is a semiconductor</a:t>
            </a:r>
          </a:p>
          <a:p>
            <a:pPr eaLnBrk="1" hangingPunct="1"/>
            <a:r>
              <a:rPr lang="en-US" altLang="en-US">
                <a:ea typeface="ＭＳ Ｐゴシック" panose="020B0600070205080204" pitchFamily="34" charset="-128"/>
              </a:rPr>
              <a:t>Pure silicon has no free carriers and conducts poorly</a:t>
            </a:r>
          </a:p>
          <a:p>
            <a:pPr eaLnBrk="1" hangingPunct="1"/>
            <a:r>
              <a:rPr lang="en-US" altLang="en-US">
                <a:ea typeface="ＭＳ Ｐゴシック" panose="020B0600070205080204" pitchFamily="34" charset="-128"/>
              </a:rPr>
              <a:t>Adding dopants increases the conductivity</a:t>
            </a:r>
          </a:p>
          <a:p>
            <a:pPr eaLnBrk="1" hangingPunct="1"/>
            <a:r>
              <a:rPr lang="en-US" altLang="en-US">
                <a:ea typeface="ＭＳ Ｐゴシック" panose="020B0600070205080204" pitchFamily="34" charset="-128"/>
              </a:rPr>
              <a:t>Group V: extra electron (n-type)</a:t>
            </a:r>
          </a:p>
          <a:p>
            <a:pPr eaLnBrk="1" hangingPunct="1"/>
            <a:r>
              <a:rPr lang="en-US" altLang="en-US">
                <a:ea typeface="ＭＳ Ｐゴシック" panose="020B0600070205080204" pitchFamily="34" charset="-128"/>
              </a:rPr>
              <a:t>Group III: missing electron, called hole (p-type)</a:t>
            </a:r>
          </a:p>
        </p:txBody>
      </p:sp>
      <p:sp>
        <p:nvSpPr>
          <p:cNvPr id="21507" name="Rectangle 2">
            <a:extLst>
              <a:ext uri="{FF2B5EF4-FFF2-40B4-BE49-F238E27FC236}">
                <a16:creationId xmlns:a16="http://schemas.microsoft.com/office/drawing/2014/main" id="{AADF3667-D28B-5844-B652-41BA295BA10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Dopants</a:t>
            </a:r>
          </a:p>
        </p:txBody>
      </p:sp>
      <p:graphicFrame>
        <p:nvGraphicFramePr>
          <p:cNvPr id="21509" name="Object 4">
            <a:extLst>
              <a:ext uri="{FF2B5EF4-FFF2-40B4-BE49-F238E27FC236}">
                <a16:creationId xmlns:a16="http://schemas.microsoft.com/office/drawing/2014/main" id="{4003C5EE-0F51-AB43-A786-67B0DDA6633C}"/>
              </a:ext>
            </a:extLst>
          </p:cNvPr>
          <p:cNvGraphicFramePr>
            <a:graphicFrameLocks noChangeAspect="1"/>
          </p:cNvGraphicFramePr>
          <p:nvPr/>
        </p:nvGraphicFramePr>
        <p:xfrm>
          <a:off x="2571750" y="3306366"/>
          <a:ext cx="3314700" cy="1422797"/>
        </p:xfrm>
        <a:graphic>
          <a:graphicData uri="http://schemas.openxmlformats.org/presentationml/2006/ole">
            <mc:AlternateContent xmlns:mc="http://schemas.openxmlformats.org/markup-compatibility/2006">
              <mc:Choice xmlns:v="urn:schemas-microsoft-com:vml" Requires="v">
                <p:oleObj name="VISIO" r:id="rId3" imgW="14643100" imgH="6286500" progId="Visio.Drawing.6">
                  <p:embed/>
                </p:oleObj>
              </mc:Choice>
              <mc:Fallback>
                <p:oleObj name="VISIO" r:id="rId3" imgW="14643100" imgH="6286500" progId="Visio.Drawing.6">
                  <p:embed/>
                  <p:pic>
                    <p:nvPicPr>
                      <p:cNvPr id="21509" name="Object 4">
                        <a:extLst>
                          <a:ext uri="{FF2B5EF4-FFF2-40B4-BE49-F238E27FC236}">
                            <a16:creationId xmlns:a16="http://schemas.microsoft.com/office/drawing/2014/main" id="{4003C5EE-0F51-AB43-A786-67B0DDA663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71750" y="3306366"/>
                        <a:ext cx="3314700" cy="14227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422118665"/>
      </p:ext>
    </p:extLst>
  </p:cSld>
  <p:clrMapOvr>
    <a:masterClrMapping/>
  </p:clrMapOvr>
  <p:transition advTm="9000">
    <p:zo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Rectangle 3">
            <a:extLst>
              <a:ext uri="{FF2B5EF4-FFF2-40B4-BE49-F238E27FC236}">
                <a16:creationId xmlns:a16="http://schemas.microsoft.com/office/drawing/2014/main" id="{71A93C7E-8383-4849-B63C-73BA8899A09D}"/>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A junction between p-type and n-type semiconductor forms a diode.</a:t>
            </a:r>
          </a:p>
          <a:p>
            <a:pPr eaLnBrk="1" hangingPunct="1"/>
            <a:r>
              <a:rPr lang="en-US" altLang="en-US">
                <a:ea typeface="ＭＳ Ｐゴシック" panose="020B0600070205080204" pitchFamily="34" charset="-128"/>
              </a:rPr>
              <a:t>Current flows only in one direction</a:t>
            </a:r>
          </a:p>
          <a:p>
            <a:pPr eaLnBrk="1" hangingPunct="1">
              <a:buFont typeface="Wingdings" pitchFamily="2" charset="2"/>
              <a:buNone/>
            </a:pPr>
            <a:endParaRPr lang="en-US" altLang="en-US">
              <a:ea typeface="ＭＳ Ｐゴシック" panose="020B0600070205080204" pitchFamily="34" charset="-128"/>
            </a:endParaRPr>
          </a:p>
        </p:txBody>
      </p:sp>
      <p:sp>
        <p:nvSpPr>
          <p:cNvPr id="23555" name="Rectangle 2">
            <a:extLst>
              <a:ext uri="{FF2B5EF4-FFF2-40B4-BE49-F238E27FC236}">
                <a16:creationId xmlns:a16="http://schemas.microsoft.com/office/drawing/2014/main" id="{F9FF8C23-5EFB-7B49-A1B8-88BBCABE9E9D}"/>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p-n Junctions</a:t>
            </a:r>
          </a:p>
        </p:txBody>
      </p:sp>
      <p:graphicFrame>
        <p:nvGraphicFramePr>
          <p:cNvPr id="23557" name="Object 4">
            <a:extLst>
              <a:ext uri="{FF2B5EF4-FFF2-40B4-BE49-F238E27FC236}">
                <a16:creationId xmlns:a16="http://schemas.microsoft.com/office/drawing/2014/main" id="{B773CBB7-658C-6740-9AD5-4F867FFB9BE5}"/>
              </a:ext>
            </a:extLst>
          </p:cNvPr>
          <p:cNvGraphicFramePr>
            <a:graphicFrameLocks noChangeAspect="1"/>
          </p:cNvGraphicFramePr>
          <p:nvPr/>
        </p:nvGraphicFramePr>
        <p:xfrm>
          <a:off x="2943225" y="2108289"/>
          <a:ext cx="3257550" cy="2272903"/>
        </p:xfrm>
        <a:graphic>
          <a:graphicData uri="http://schemas.openxmlformats.org/presentationml/2006/ole">
            <mc:AlternateContent xmlns:mc="http://schemas.openxmlformats.org/markup-compatibility/2006">
              <mc:Choice xmlns:v="urn:schemas-microsoft-com:vml" Requires="v">
                <p:oleObj name="Visio" r:id="rId3" imgW="6680200" imgH="4648200" progId="Visio.Drawing.11">
                  <p:embed/>
                </p:oleObj>
              </mc:Choice>
              <mc:Fallback>
                <p:oleObj name="Visio" r:id="rId3" imgW="6680200" imgH="4648200" progId="Visio.Drawing.11">
                  <p:embed/>
                  <p:pic>
                    <p:nvPicPr>
                      <p:cNvPr id="23557" name="Object 4">
                        <a:extLst>
                          <a:ext uri="{FF2B5EF4-FFF2-40B4-BE49-F238E27FC236}">
                            <a16:creationId xmlns:a16="http://schemas.microsoft.com/office/drawing/2014/main" id="{B773CBB7-658C-6740-9AD5-4F867FFB9B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43225" y="2108289"/>
                        <a:ext cx="3257550" cy="22729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154624086"/>
      </p:ext>
    </p:extLst>
  </p:cSld>
  <p:clrMapOvr>
    <a:masterClrMapping/>
  </p:clrMapOvr>
  <p:transition>
    <p:zo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Rectangle 3">
            <a:extLst>
              <a:ext uri="{FF2B5EF4-FFF2-40B4-BE49-F238E27FC236}">
                <a16:creationId xmlns:a16="http://schemas.microsoft.com/office/drawing/2014/main" id="{C683F832-2E79-B846-8FDF-481E2AF24886}"/>
              </a:ext>
            </a:extLst>
          </p:cNvPr>
          <p:cNvSpPr>
            <a:spLocks noGrp="1" noChangeArrowheads="1"/>
          </p:cNvSpPr>
          <p:nvPr>
            <p:ph idx="1"/>
          </p:nvPr>
        </p:nvSpPr>
        <p:spPr/>
        <p:txBody>
          <a:bodyPr/>
          <a:lstStyle/>
          <a:p>
            <a:pPr eaLnBrk="1" hangingPunct="1"/>
            <a:r>
              <a:rPr lang="en-US" altLang="en-US">
                <a:ea typeface="ＭＳ Ｐゴシック" panose="020B0600070205080204" pitchFamily="34" charset="-128"/>
              </a:rPr>
              <a:t>Four terminals: gate, source, drain, body</a:t>
            </a:r>
          </a:p>
          <a:p>
            <a:pPr eaLnBrk="1" hangingPunct="1"/>
            <a:r>
              <a:rPr lang="en-US" altLang="en-US">
                <a:ea typeface="ＭＳ Ｐゴシック" panose="020B0600070205080204" pitchFamily="34" charset="-128"/>
              </a:rPr>
              <a:t>Symbol shows gate, source, drain</a:t>
            </a:r>
          </a:p>
          <a:p>
            <a:pPr lvl="1" eaLnBrk="1" hangingPunct="1"/>
            <a:r>
              <a:rPr lang="en-US" altLang="en-US">
                <a:ea typeface="ＭＳ Ｐゴシック" panose="020B0600070205080204" pitchFamily="34" charset="-128"/>
              </a:rPr>
              <a:t>Usually omits body</a:t>
            </a:r>
          </a:p>
          <a:p>
            <a:pPr lvl="1" eaLnBrk="1" hangingPunct="1"/>
            <a:r>
              <a:rPr lang="en-US" altLang="en-US">
                <a:ea typeface="ＭＳ Ｐゴシック" panose="020B0600070205080204" pitchFamily="34" charset="-128"/>
              </a:rPr>
              <a:t>Source and drain are logically indistinguishable</a:t>
            </a:r>
          </a:p>
        </p:txBody>
      </p:sp>
      <p:sp>
        <p:nvSpPr>
          <p:cNvPr id="25603" name="Rectangle 2">
            <a:extLst>
              <a:ext uri="{FF2B5EF4-FFF2-40B4-BE49-F238E27FC236}">
                <a16:creationId xmlns:a16="http://schemas.microsoft.com/office/drawing/2014/main" id="{BBE208A3-14BA-EE44-A480-092A64F6DB9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Transistor</a:t>
            </a:r>
          </a:p>
        </p:txBody>
      </p:sp>
      <p:graphicFrame>
        <p:nvGraphicFramePr>
          <p:cNvPr id="7" name="Object 5">
            <a:extLst>
              <a:ext uri="{FF2B5EF4-FFF2-40B4-BE49-F238E27FC236}">
                <a16:creationId xmlns:a16="http://schemas.microsoft.com/office/drawing/2014/main" id="{AD17C990-67B8-D246-BA15-B20CCBB34195}"/>
              </a:ext>
            </a:extLst>
          </p:cNvPr>
          <p:cNvGraphicFramePr>
            <a:graphicFrameLocks noChangeAspect="1"/>
          </p:cNvGraphicFramePr>
          <p:nvPr/>
        </p:nvGraphicFramePr>
        <p:xfrm>
          <a:off x="3196621" y="3047486"/>
          <a:ext cx="2750759" cy="1390650"/>
        </p:xfrm>
        <a:graphic>
          <a:graphicData uri="http://schemas.openxmlformats.org/presentationml/2006/ole">
            <mc:AlternateContent xmlns:mc="http://schemas.openxmlformats.org/markup-compatibility/2006">
              <mc:Choice xmlns:v="urn:schemas-microsoft-com:vml" Requires="v">
                <p:oleObj name="Visio" r:id="rId3" imgW="2463800" imgH="1257300" progId="Visio.Drawing.11">
                  <p:embed/>
                </p:oleObj>
              </mc:Choice>
              <mc:Fallback>
                <p:oleObj name="Visio" r:id="rId3" imgW="2463800" imgH="1257300" progId="Visio.Drawing.11">
                  <p:embed/>
                  <p:pic>
                    <p:nvPicPr>
                      <p:cNvPr id="7" name="Object 5">
                        <a:extLst>
                          <a:ext uri="{FF2B5EF4-FFF2-40B4-BE49-F238E27FC236}">
                            <a16:creationId xmlns:a16="http://schemas.microsoft.com/office/drawing/2014/main" id="{AD17C990-67B8-D246-BA15-B20CCBB341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96621" y="3047486"/>
                        <a:ext cx="2750759" cy="1390650"/>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2980961600"/>
      </p:ext>
    </p:extLst>
  </p:cSld>
  <p:clrMapOvr>
    <a:masterClrMapping/>
  </p:clrMapOvr>
  <p:transition>
    <p:zoom/>
  </p:transition>
</p:sld>
</file>

<file path=ppt/theme/theme1.xml><?xml version="1.0" encoding="utf-8"?>
<a:theme xmlns:a="http://schemas.openxmlformats.org/drawingml/2006/main" name="Arm_PPT_Public">
  <a:themeElements>
    <a:clrScheme name="Arm PPT">
      <a:dk1>
        <a:srgbClr val="000000"/>
      </a:dk1>
      <a:lt1>
        <a:srgbClr val="FFFFFF"/>
      </a:lt1>
      <a:dk2>
        <a:srgbClr val="333E48"/>
      </a:dk2>
      <a:lt2>
        <a:srgbClr val="E5ECEB"/>
      </a:lt2>
      <a:accent1>
        <a:srgbClr val="0091BD"/>
      </a:accent1>
      <a:accent2>
        <a:srgbClr val="002B49"/>
      </a:accent2>
      <a:accent3>
        <a:srgbClr val="FFC700"/>
      </a:accent3>
      <a:accent4>
        <a:srgbClr val="95D600"/>
      </a:accent4>
      <a:accent5>
        <a:srgbClr val="FF6B00"/>
      </a:accent5>
      <a:accent6>
        <a:srgbClr val="7D868C"/>
      </a:accent6>
      <a:hlink>
        <a:srgbClr val="00C1DE"/>
      </a:hlink>
      <a:folHlink>
        <a:srgbClr val="002F6C"/>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0" indent="0" algn="l" defTabSz="914400" rtl="0" eaLnBrk="1" latinLnBrk="0" hangingPunct="1">
          <a:lnSpc>
            <a:spcPct val="90000"/>
          </a:lnSpc>
          <a:spcBef>
            <a:spcPts val="0"/>
          </a:spcBef>
          <a:spcAft>
            <a:spcPts val="600"/>
          </a:spcAft>
          <a:buFont typeface="Arial" panose="020B0604020202020204" pitchFamily="34" charset="0"/>
          <a:buNone/>
          <a:defRPr sz="2100" kern="1200" dirty="0" err="1" smtClean="0">
            <a:solidFill>
              <a:schemeClr val="tx2"/>
            </a:solidFill>
            <a:latin typeface="+mn-lt"/>
            <a:ea typeface="+mn-ea"/>
            <a:cs typeface="+mn-cs"/>
          </a:defRPr>
        </a:defPPr>
      </a:lstStyle>
    </a:txDef>
  </a:objectDefaults>
  <a:extraClrSchemeLst/>
  <a:extLst>
    <a:ext uri="{05A4C25C-085E-4340-85A3-A5531E510DB2}">
      <thm15:themeFamily xmlns:thm15="http://schemas.microsoft.com/office/thememl/2012/main" name="Arm_PPT_Master_Arm_Limited_2019.potx  -  Read-Only" id="{D09A6074-4508-4365-A1DC-9585CABF9D5F}" vid="{3CD30893-EED7-4292-8C0A-ECC25221B6D0}"/>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24507</TotalTime>
  <Words>4174</Words>
  <Application>Microsoft Macintosh PowerPoint</Application>
  <PresentationFormat>On-screen Show (16:10)</PresentationFormat>
  <Paragraphs>583</Paragraphs>
  <Slides>46</Slides>
  <Notes>46</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2</vt:i4>
      </vt:variant>
      <vt:variant>
        <vt:lpstr>Slide Titles</vt:lpstr>
      </vt:variant>
      <vt:variant>
        <vt:i4>46</vt:i4>
      </vt:variant>
    </vt:vector>
  </HeadingPairs>
  <TitlesOfParts>
    <vt:vector size="57" baseType="lpstr">
      <vt:lpstr>ＭＳ Ｐゴシック</vt:lpstr>
      <vt:lpstr>Apple Symbols</vt:lpstr>
      <vt:lpstr>Arial</vt:lpstr>
      <vt:lpstr>Calibri</vt:lpstr>
      <vt:lpstr>Cambria Math</vt:lpstr>
      <vt:lpstr>Symbol</vt:lpstr>
      <vt:lpstr>Times New Roman</vt:lpstr>
      <vt:lpstr>Wingdings</vt:lpstr>
      <vt:lpstr>Arm_PPT_Public</vt:lpstr>
      <vt:lpstr>VISIO</vt:lpstr>
      <vt:lpstr>Visio</vt:lpstr>
      <vt:lpstr>1.0 - Introduction to VLSI Design  ENGR-E 399/599: VLSI Design Prof. Daniel Loveless, dlovele@iu.edu, 812-856-0703</vt:lpstr>
      <vt:lpstr>Course Learning Objectives</vt:lpstr>
      <vt:lpstr>Tentative Course Schedule</vt:lpstr>
      <vt:lpstr>This Lecture’s Learning Objectives</vt:lpstr>
      <vt:lpstr>Introduction</vt:lpstr>
      <vt:lpstr>Silicon Lattice</vt:lpstr>
      <vt:lpstr>Dopants</vt:lpstr>
      <vt:lpstr>p-n Junctions</vt:lpstr>
      <vt:lpstr>nMOS Transistor</vt:lpstr>
      <vt:lpstr>nMOS Transistor</vt:lpstr>
      <vt:lpstr>nMOS Operation</vt:lpstr>
      <vt:lpstr>nMOS Operation Cont.</vt:lpstr>
      <vt:lpstr>pMOS Transistor</vt:lpstr>
      <vt:lpstr>Power Supply Voltage</vt:lpstr>
      <vt:lpstr>Transistors as Switches</vt:lpstr>
      <vt:lpstr>CMOS Inverter</vt:lpstr>
      <vt:lpstr>CMOS NAND Gate</vt:lpstr>
      <vt:lpstr>CMOS NOR Gate</vt:lpstr>
      <vt:lpstr>3-input NAND Gate</vt:lpstr>
      <vt:lpstr>CMOS Fabrication</vt:lpstr>
      <vt:lpstr>Inverter Cross-section</vt:lpstr>
      <vt:lpstr>Well and Substrate Taps</vt:lpstr>
      <vt:lpstr>Inverter Mask Set</vt:lpstr>
      <vt:lpstr>Detailed Mask Views</vt:lpstr>
      <vt:lpstr>Fabrication</vt:lpstr>
      <vt:lpstr>Fabrication Steps</vt:lpstr>
      <vt:lpstr>Oxidation</vt:lpstr>
      <vt:lpstr>Photoresist</vt:lpstr>
      <vt:lpstr>Lithography</vt:lpstr>
      <vt:lpstr>Etch</vt:lpstr>
      <vt:lpstr>Strip Photoresist</vt:lpstr>
      <vt:lpstr>n-well</vt:lpstr>
      <vt:lpstr>Strip Oxide</vt:lpstr>
      <vt:lpstr>Polysilicon</vt:lpstr>
      <vt:lpstr>Polysilicon Patterning</vt:lpstr>
      <vt:lpstr>Self-Aligned Process</vt:lpstr>
      <vt:lpstr>N-diffusion</vt:lpstr>
      <vt:lpstr>N-diffusion cont.</vt:lpstr>
      <vt:lpstr>N-diffusion cont.</vt:lpstr>
      <vt:lpstr>P-Diffusion</vt:lpstr>
      <vt:lpstr>Contacts</vt:lpstr>
      <vt:lpstr>Metallization</vt:lpstr>
      <vt:lpstr>Layout</vt:lpstr>
      <vt:lpstr>Simplified Design Rules</vt:lpstr>
      <vt:lpstr>Inverter Layout</vt:lpstr>
      <vt:lpstr>Summary</vt:lpstr>
    </vt:vector>
  </TitlesOfParts>
  <Manager/>
  <Company>Vanderbilt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Loveless, Daniel</cp:lastModifiedBy>
  <cp:revision>474</cp:revision>
  <cp:lastPrinted>2014-09-11T17:50:01Z</cp:lastPrinted>
  <dcterms:created xsi:type="dcterms:W3CDTF">2006-03-07T17:15:04Z</dcterms:created>
  <dcterms:modified xsi:type="dcterms:W3CDTF">2025-01-14T17:32:49Z</dcterms:modified>
  <cp:category/>
</cp:coreProperties>
</file>

<file path=docProps/thumbnail.jpeg>
</file>